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embeddedFontLst>
    <p:embeddedFont>
      <p:font typeface="Raleway"/>
      <p:regular r:id="rId52"/>
      <p:bold r:id="rId53"/>
      <p:italic r:id="rId54"/>
      <p:boldItalic r:id="rId55"/>
    </p:embeddedFont>
    <p:embeddedFont>
      <p:font typeface="Lato"/>
      <p:regular r:id="rId56"/>
      <p:bold r:id="rId57"/>
      <p:italic r:id="rId58"/>
      <p:boldItalic r:id="rId59"/>
    </p:embeddedFont>
    <p:embeddedFont>
      <p:font typeface="Open Sans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italic.fntdata"/><Relationship Id="rId61" Type="http://schemas.openxmlformats.org/officeDocument/2006/relationships/font" Target="fonts/OpenSans-bold.fntdata"/><Relationship Id="rId20" Type="http://schemas.openxmlformats.org/officeDocument/2006/relationships/slide" Target="slides/slide15.xml"/><Relationship Id="rId63" Type="http://schemas.openxmlformats.org/officeDocument/2006/relationships/font" Target="fonts/OpenSans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OpenSans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Raleway-bold.fntdata"/><Relationship Id="rId52" Type="http://schemas.openxmlformats.org/officeDocument/2006/relationships/font" Target="fonts/Raleway-regular.fntdata"/><Relationship Id="rId11" Type="http://schemas.openxmlformats.org/officeDocument/2006/relationships/slide" Target="slides/slide6.xml"/><Relationship Id="rId55" Type="http://schemas.openxmlformats.org/officeDocument/2006/relationships/font" Target="fonts/Raleway-boldItalic.fntdata"/><Relationship Id="rId10" Type="http://schemas.openxmlformats.org/officeDocument/2006/relationships/slide" Target="slides/slide5.xml"/><Relationship Id="rId54" Type="http://schemas.openxmlformats.org/officeDocument/2006/relationships/font" Target="fonts/Raleway-italic.fntdata"/><Relationship Id="rId13" Type="http://schemas.openxmlformats.org/officeDocument/2006/relationships/slide" Target="slides/slide8.xml"/><Relationship Id="rId57" Type="http://schemas.openxmlformats.org/officeDocument/2006/relationships/font" Target="fonts/Lato-bold.fntdata"/><Relationship Id="rId12" Type="http://schemas.openxmlformats.org/officeDocument/2006/relationships/slide" Target="slides/slide7.xml"/><Relationship Id="rId56" Type="http://schemas.openxmlformats.org/officeDocument/2006/relationships/font" Target="fonts/Lato-regular.fntdata"/><Relationship Id="rId15" Type="http://schemas.openxmlformats.org/officeDocument/2006/relationships/slide" Target="slides/slide10.xml"/><Relationship Id="rId59" Type="http://schemas.openxmlformats.org/officeDocument/2006/relationships/font" Target="fonts/Lato-boldItalic.fntdata"/><Relationship Id="rId14" Type="http://schemas.openxmlformats.org/officeDocument/2006/relationships/slide" Target="slides/slide9.xml"/><Relationship Id="rId58" Type="http://schemas.openxmlformats.org/officeDocument/2006/relationships/font" Target="fonts/La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1f465b92c1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1f465b92c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1f465b92c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1f465b92c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1f465b92c1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11f465b92c1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1f465b92c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1f465b92c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1f465b92c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1f465b92c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1f465b92c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1f465b92c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f3ba8ce0b5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f3ba8ce0b5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f3ba8ce0b5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f3ba8ce0b5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f3ba8ce0b5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f3ba8ce0b5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f3ba8ce0b5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f3ba8ce0b5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3ba8ce0b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f3ba8ce0b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f3ba8ce0b5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f3ba8ce0b5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f3ba8ce0b5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f3ba8ce0b5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f3ba8ce0b5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f3ba8ce0b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8ca145c84e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8ca145c84e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f3ba8ce0b5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f3ba8ce0b5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f3ba8ce0b5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f3ba8ce0b5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c44f1fe2f5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c44f1fe2f5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c44f1fe2f5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c44f1fe2f5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f3ba8ce0b5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f3ba8ce0b5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f3ba8ce0b5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f3ba8ce0b5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f3ba8ce0b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f3ba8ce0b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f465b92c1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f465b92c1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f3ba8ce0b5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f3ba8ce0b5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f3ba8ce0b5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f3ba8ce0b5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f3ba8ce0b5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f3ba8ce0b5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f3ba8ce0b5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f3ba8ce0b5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f3ba8ce0b5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f3ba8ce0b5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f3ba8ce0b5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f3ba8ce0b5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f3ba8ce0b5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f3ba8ce0b5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f3ba8ce0b5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f3ba8ce0b5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f3ba8ce0b5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f3ba8ce0b5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f88252dc4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f88252dc4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f3ba8ce0b5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f3ba8ce0b5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f3ba8ce0b5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f3ba8ce0b5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1f465b92c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11f465b92c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f3ba8ce0b5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f3ba8ce0b5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1f465b92c1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11f465b92c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f465b92c1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f465b92c1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c44f1fe2f5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c44f1fe2f5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f3ba8ce0b5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f3ba8ce0b5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f3ba8ce0b5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f3ba8ce0b5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f3ba8ce0b5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f3ba8ce0b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1f465b92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1f465b92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1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jpg"/><Relationship Id="rId3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1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Relationship Id="rId3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1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g"/><Relationship Id="rId3" Type="http://schemas.openxmlformats.org/officeDocument/2006/relationships/image" Target="../media/image10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Relationship Id="rId3" Type="http://schemas.openxmlformats.org/officeDocument/2006/relationships/image" Target="../media/image1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0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0" l="903" r="893" t="0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729450" y="2486748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Open Sans"/>
              <a:buNone/>
              <a:defRPr sz="4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729452" y="4006848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 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idx="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1">
  <p:cSld name="TITLE_1_2_1_1_1_1_1">
    <p:bg>
      <p:bgPr>
        <a:solidFill>
          <a:schemeClr val="lt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1"/>
          <p:cNvPicPr preferRelativeResize="0"/>
          <p:nvPr/>
        </p:nvPicPr>
        <p:blipFill rotWithShape="1">
          <a:blip r:embed="rId2">
            <a:alphaModFix/>
          </a:blip>
          <a:srcRect b="11819" l="0" r="0" t="11827"/>
          <a:stretch/>
        </p:blipFill>
        <p:spPr>
          <a:xfrm>
            <a:off x="0" y="487825"/>
            <a:ext cx="9144003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1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98" name="Google Shape;98;p11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9" name="Google Shape;99;p1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1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1" name="Google Shape;10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1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1 2">
  <p:cSld name="TITLE_1_2_1_1_1_1_1_2">
    <p:bg>
      <p:bgPr>
        <a:solidFill>
          <a:schemeClr val="lt2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2"/>
          <p:cNvPicPr preferRelativeResize="0"/>
          <p:nvPr/>
        </p:nvPicPr>
        <p:blipFill rotWithShape="1">
          <a:blip r:embed="rId2">
            <a:alphaModFix/>
          </a:blip>
          <a:srcRect b="11814" l="0" r="0" t="11814"/>
          <a:stretch/>
        </p:blipFill>
        <p:spPr>
          <a:xfrm>
            <a:off x="0" y="487825"/>
            <a:ext cx="9144003" cy="4654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07" name="Google Shape;107;p12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8" name="Google Shape;108;p1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2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0" name="Google Shape;11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2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1 2 1">
  <p:cSld name="TITLE_1_2_1_1_1_1_1_2_1">
    <p:bg>
      <p:bgPr>
        <a:solidFill>
          <a:schemeClr val="lt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3"/>
          <p:cNvPicPr preferRelativeResize="0"/>
          <p:nvPr/>
        </p:nvPicPr>
        <p:blipFill rotWithShape="1">
          <a:blip r:embed="rId2">
            <a:alphaModFix/>
          </a:blip>
          <a:srcRect b="0" l="961" r="951" t="0"/>
          <a:stretch/>
        </p:blipFill>
        <p:spPr>
          <a:xfrm>
            <a:off x="0" y="487825"/>
            <a:ext cx="9144003" cy="465340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7" name="Google Shape;117;p1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3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9" name="Google Shape;11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3"/>
          <p:cNvSpPr txBox="1"/>
          <p:nvPr>
            <p:ph idx="12" type="sldNum"/>
          </p:nvPr>
        </p:nvSpPr>
        <p:spPr>
          <a:xfrm>
            <a:off x="76833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1 2 1 1">
  <p:cSld name="TITLE_1_2_1_1_1_1_1_2_1_1">
    <p:bg>
      <p:bgPr>
        <a:solidFill>
          <a:schemeClr val="lt2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4"/>
          <p:cNvPicPr preferRelativeResize="0"/>
          <p:nvPr/>
        </p:nvPicPr>
        <p:blipFill rotWithShape="1">
          <a:blip r:embed="rId2">
            <a:alphaModFix/>
          </a:blip>
          <a:srcRect b="18177" l="0" r="0" t="18177"/>
          <a:stretch/>
        </p:blipFill>
        <p:spPr>
          <a:xfrm>
            <a:off x="0" y="487825"/>
            <a:ext cx="9144001" cy="465340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25" name="Google Shape;125;p14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6" name="Google Shape;126;p14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1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4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9" name="Google Shape;12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1 2 1 1 1">
  <p:cSld name="TITLE_1_2_1_1_1_1_1_2_1_1_1">
    <p:bg>
      <p:bgPr>
        <a:solidFill>
          <a:schemeClr val="lt2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5"/>
          <p:cNvPicPr preferRelativeResize="0"/>
          <p:nvPr/>
        </p:nvPicPr>
        <p:blipFill rotWithShape="1">
          <a:blip r:embed="rId2">
            <a:alphaModFix/>
          </a:blip>
          <a:srcRect b="16074" l="0" r="0" t="16074"/>
          <a:stretch/>
        </p:blipFill>
        <p:spPr>
          <a:xfrm>
            <a:off x="0" y="487825"/>
            <a:ext cx="9144003" cy="465340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34" name="Google Shape;134;p15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5" name="Google Shape;135;p1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5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1400" y="72328"/>
            <a:ext cx="270275" cy="32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1 1">
  <p:cSld name="TITLE_1_2_1_1_1_1_1_1">
    <p:bg>
      <p:bgPr>
        <a:solidFill>
          <a:schemeClr val="lt2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6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43" name="Google Shape;143;p16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4" name="Google Shape;144;p1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 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6" name="Google Shape;14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1 1 1">
  <p:cSld name="TITLE_1_2_1_1_1_1_1_1_1">
    <p:bg>
      <p:bgPr>
        <a:solidFill>
          <a:schemeClr val="lt2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7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52" name="Google Shape;152;p17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53" name="Google Shape;153;p17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1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7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7"/>
          <p:cNvSpPr txBox="1"/>
          <p:nvPr>
            <p:ph idx="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1 1 1 1">
  <p:cSld name="TITLE_1_2_1_1_1_1_1_1_1_1">
    <p:bg>
      <p:bgPr>
        <a:solidFill>
          <a:schemeClr val="lt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8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62" name="Google Shape;162;p18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3" name="Google Shape;163;p1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5" name="Google Shape;16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1">
  <p:cSld name="TITLE_1_1">
    <p:bg>
      <p:bgPr>
        <a:solidFill>
          <a:schemeClr val="lt2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9"/>
          <p:cNvPicPr preferRelativeResize="0"/>
          <p:nvPr/>
        </p:nvPicPr>
        <p:blipFill rotWithShape="1">
          <a:blip r:embed="rId2">
            <a:alphaModFix/>
          </a:blip>
          <a:srcRect b="0" l="903" r="893" t="0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9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71" name="Google Shape;171;p19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2" name="Google Shape;172;p1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4" name="Google Shape;17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1 2">
  <p:cSld name="TITLE_1_1_2">
    <p:bg>
      <p:bgPr>
        <a:solidFill>
          <a:schemeClr val="lt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0"/>
          <p:cNvPicPr preferRelativeResize="0"/>
          <p:nvPr/>
        </p:nvPicPr>
        <p:blipFill rotWithShape="1">
          <a:blip r:embed="rId2">
            <a:alphaModFix/>
          </a:blip>
          <a:srcRect b="0" l="903" r="893" t="0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9" name="Google Shape;179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80" name="Google Shape;180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2" name="Google Shape;182;p20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83" name="Google Shape;183;p20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4" name="Google Shape;184;p2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6" name="Google Shape;18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">
  <p:cSld name="TITLE_1">
    <p:bg>
      <p:bgPr>
        <a:solidFill>
          <a:schemeClr val="lt2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 b="0" l="903" r="893" t="0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 txBox="1"/>
          <p:nvPr>
            <p:ph idx="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1 2 2">
  <p:cSld name="TITLE_1_1_2_2">
    <p:bg>
      <p:bgPr>
        <a:solidFill>
          <a:schemeClr val="lt2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1"/>
          <p:cNvPicPr preferRelativeResize="0"/>
          <p:nvPr/>
        </p:nvPicPr>
        <p:blipFill rotWithShape="1">
          <a:blip r:embed="rId2">
            <a:alphaModFix/>
          </a:blip>
          <a:srcRect b="0" l="884" r="884" t="0"/>
          <a:stretch/>
        </p:blipFill>
        <p:spPr>
          <a:xfrm>
            <a:off x="0" y="487825"/>
            <a:ext cx="9144003" cy="465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1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92" name="Google Shape;192;p21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93" name="Google Shape;193;p2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1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5" name="Google Shape;1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1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1 2 1">
  <p:cSld name="TITLE_1_1_2_1">
    <p:bg>
      <p:bgPr>
        <a:solidFill>
          <a:schemeClr val="lt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2"/>
          <p:cNvPicPr preferRelativeResize="0"/>
          <p:nvPr/>
        </p:nvPicPr>
        <p:blipFill rotWithShape="1">
          <a:blip r:embed="rId2">
            <a:alphaModFix/>
          </a:blip>
          <a:srcRect b="33007" l="0" r="0" t="33007"/>
          <a:stretch/>
        </p:blipFill>
        <p:spPr>
          <a:xfrm>
            <a:off x="0" y="487825"/>
            <a:ext cx="9144002" cy="465567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0" name="Google Shape;200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1" name="Google Shape;201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2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04" name="Google Shape;204;p22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05" name="Google Shape;205;p22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2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2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8" name="Google Shape;2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1 1">
  <p:cSld name="TITLE_1_1_1">
    <p:bg>
      <p:bgPr>
        <a:solidFill>
          <a:schemeClr val="lt2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3"/>
          <p:cNvPicPr preferRelativeResize="0"/>
          <p:nvPr/>
        </p:nvPicPr>
        <p:blipFill rotWithShape="1">
          <a:blip r:embed="rId2">
            <a:alphaModFix/>
          </a:blip>
          <a:srcRect b="0" l="238" r="238" t="0"/>
          <a:stretch/>
        </p:blipFill>
        <p:spPr>
          <a:xfrm>
            <a:off x="0" y="487825"/>
            <a:ext cx="9144003" cy="465653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2" name="Google Shape;212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3" name="Google Shape;213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5" name="Google Shape;215;p2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16" name="Google Shape;216;p23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17" name="Google Shape;217;p23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" name="Google Shape;218;p2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3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 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1" name="Google Shape;2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4" name="Google Shape;224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" name="Google Shape;226;p2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7" name="Google Shape;227;p24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8" name="Google Shape;228;p2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4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1" name="Google Shape;23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4" name="Google Shape;234;p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35" name="Google Shape;235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7" name="Google Shape;237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38" name="Google Shape;238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39" name="Google Shape;239;p25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0" name="Google Shape;240;p2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5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2" name="Google Shape;242;p25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3" name="Google Shape;24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6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7" name="Google Shape;247;p2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9" name="Google Shape;249;p2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0" name="Google Shape;250;p26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1" name="Google Shape;25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7"/>
          <p:cNvPicPr preferRelativeResize="0"/>
          <p:nvPr/>
        </p:nvPicPr>
        <p:blipFill rotWithShape="1">
          <a:blip r:embed="rId2">
            <a:alphaModFix/>
          </a:blip>
          <a:srcRect b="0" l="893" r="893" t="0"/>
          <a:stretch/>
        </p:blipFill>
        <p:spPr>
          <a:xfrm>
            <a:off x="0" y="487825"/>
            <a:ext cx="9143997" cy="465498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7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6" name="Google Shape;256;p2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57" name="Google Shape;257;p27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8" name="Google Shape;2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 2">
  <p:cSld name="TITLE_AND_BODY_1_1_2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8"/>
          <p:cNvPicPr preferRelativeResize="0"/>
          <p:nvPr/>
        </p:nvPicPr>
        <p:blipFill rotWithShape="1">
          <a:blip r:embed="rId2">
            <a:alphaModFix/>
          </a:blip>
          <a:srcRect b="0" l="893" r="893" t="0"/>
          <a:stretch/>
        </p:blipFill>
        <p:spPr>
          <a:xfrm>
            <a:off x="0" y="487825"/>
            <a:ext cx="9143997" cy="465498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8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3" name="Google Shape;263;p28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64" name="Google Shape;264;p28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5" name="Google Shape;2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 2 1">
  <p:cSld name="TITLE_AND_BODY_1_1_2_1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9"/>
          <p:cNvPicPr preferRelativeResize="0"/>
          <p:nvPr/>
        </p:nvPicPr>
        <p:blipFill rotWithShape="1">
          <a:blip r:embed="rId2">
            <a:alphaModFix/>
          </a:blip>
          <a:srcRect b="17721" l="0" r="0" t="17721"/>
          <a:stretch/>
        </p:blipFill>
        <p:spPr>
          <a:xfrm>
            <a:off x="0" y="487825"/>
            <a:ext cx="9143997" cy="465498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9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0" name="Google Shape;270;p29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71" name="Google Shape;271;p29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2" name="Google Shape;2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 2 1 1">
  <p:cSld name="TITLE_AND_BODY_1_1_2_1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0"/>
          <p:cNvPicPr preferRelativeResize="0"/>
          <p:nvPr/>
        </p:nvPicPr>
        <p:blipFill rotWithShape="1">
          <a:blip r:embed="rId2">
            <a:alphaModFix/>
          </a:blip>
          <a:srcRect b="0" l="893" r="893" t="0"/>
          <a:stretch/>
        </p:blipFill>
        <p:spPr>
          <a:xfrm>
            <a:off x="0" y="487825"/>
            <a:ext cx="9143997" cy="465498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0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7" name="Google Shape;277;p30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78" name="Google Shape;278;p30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9" name="Google Shape;2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">
  <p:cSld name="TITLE_1_2">
    <p:bg>
      <p:bgPr>
        <a:solidFill>
          <a:schemeClr val="lt2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11426" l="0" r="0" t="11418"/>
          <a:stretch/>
        </p:blipFill>
        <p:spPr>
          <a:xfrm>
            <a:off x="0" y="487825"/>
            <a:ext cx="9144005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  <p:sp>
        <p:nvSpPr>
          <p:cNvPr id="36" name="Google Shape;36;p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4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" name="Google Shape;38;p4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 2 1 1 1">
  <p:cSld name="TITLE_AND_BODY_1_1_2_1_1_1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1"/>
          <p:cNvPicPr preferRelativeResize="0"/>
          <p:nvPr/>
        </p:nvPicPr>
        <p:blipFill rotWithShape="1">
          <a:blip r:embed="rId2">
            <a:alphaModFix/>
          </a:blip>
          <a:srcRect b="2972" l="0" r="0" t="2972"/>
          <a:stretch/>
        </p:blipFill>
        <p:spPr>
          <a:xfrm>
            <a:off x="0" y="167849"/>
            <a:ext cx="9144003" cy="49770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1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4" name="Google Shape;284;p31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85" name="Google Shape;285;p31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6" name="Google Shape;2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 2 1 1 1 1">
  <p:cSld name="TITLE_AND_BODY_1_1_2_1_1_1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2"/>
          <p:cNvPicPr preferRelativeResize="0"/>
          <p:nvPr/>
        </p:nvPicPr>
        <p:blipFill rotWithShape="1">
          <a:blip r:embed="rId2">
            <a:alphaModFix/>
          </a:blip>
          <a:srcRect b="11668" l="0" r="0" t="11668"/>
          <a:stretch/>
        </p:blipFill>
        <p:spPr>
          <a:xfrm>
            <a:off x="0" y="487825"/>
            <a:ext cx="9143997" cy="465498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2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1" name="Google Shape;291;p32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92" name="Google Shape;292;p32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3" name="Google Shape;2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 2 1 1 1 1 1">
  <p:cSld name="TITLE_AND_BODY_1_1_2_1_1_1_1_1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3"/>
          <p:cNvPicPr preferRelativeResize="0"/>
          <p:nvPr/>
        </p:nvPicPr>
        <p:blipFill rotWithShape="1">
          <a:blip r:embed="rId2">
            <a:alphaModFix/>
          </a:blip>
          <a:srcRect b="0" l="4085" r="4095" t="0"/>
          <a:stretch/>
        </p:blipFill>
        <p:spPr>
          <a:xfrm>
            <a:off x="0" y="487825"/>
            <a:ext cx="9143998" cy="465498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3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8" name="Google Shape;298;p33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99" name="Google Shape;299;p33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0" name="Google Shape;3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 2 1 1 1 1 1 1">
  <p:cSld name="TITLE_AND_BODY_1_1_2_1_1_1_1_1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4"/>
          <p:cNvPicPr preferRelativeResize="0"/>
          <p:nvPr/>
        </p:nvPicPr>
        <p:blipFill rotWithShape="1">
          <a:blip r:embed="rId2">
            <a:alphaModFix/>
          </a:blip>
          <a:srcRect b="11872" l="0" r="0" t="11872"/>
          <a:stretch/>
        </p:blipFill>
        <p:spPr>
          <a:xfrm>
            <a:off x="0" y="487825"/>
            <a:ext cx="9143997" cy="465401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4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5" name="Google Shape;305;p34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06" name="Google Shape;306;p34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10th March 2021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7" name="Google Shape;3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 1">
  <p:cSld name="TITLE_AND_BODY_1_1_1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5"/>
          <p:cNvPicPr preferRelativeResize="0"/>
          <p:nvPr/>
        </p:nvPicPr>
        <p:blipFill rotWithShape="1">
          <a:blip r:embed="rId2">
            <a:alphaModFix/>
          </a:blip>
          <a:srcRect b="0" l="893" r="893" t="0"/>
          <a:stretch/>
        </p:blipFill>
        <p:spPr>
          <a:xfrm>
            <a:off x="0" y="487825"/>
            <a:ext cx="9143997" cy="465498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5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p35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13" name="Google Shape;313;p35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4" name="Google Shape;3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 1 1">
  <p:cSld name="TITLE_AND_BODY_1_1_1_1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6"/>
          <p:cNvPicPr preferRelativeResize="0"/>
          <p:nvPr/>
        </p:nvPicPr>
        <p:blipFill rotWithShape="1">
          <a:blip r:embed="rId2">
            <a:alphaModFix/>
          </a:blip>
          <a:srcRect b="0" l="893" r="893" t="0"/>
          <a:stretch/>
        </p:blipFill>
        <p:spPr>
          <a:xfrm>
            <a:off x="0" y="487825"/>
            <a:ext cx="9143997" cy="465498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6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9" name="Google Shape;319;p3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20" name="Google Shape;320;p36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1" name="Google Shape;3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 1 1 1">
  <p:cSld name="TITLE_AND_BODY_1_1_1_1_1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7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5" name="Google Shape;325;p3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26" name="Google Shape;326;p37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7" name="Google Shape;32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utiful_hellas.jpg" id="328" name="Google Shape;328;p37"/>
          <p:cNvPicPr preferRelativeResize="0"/>
          <p:nvPr/>
        </p:nvPicPr>
        <p:blipFill rotWithShape="1">
          <a:blip r:embed="rId3">
            <a:alphaModFix/>
          </a:blip>
          <a:srcRect b="34389" l="10734" r="5792" t="6255"/>
          <a:stretch/>
        </p:blipFill>
        <p:spPr>
          <a:xfrm>
            <a:off x="0" y="868800"/>
            <a:ext cx="9144000" cy="43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1" name="Google Shape;331;p3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32" name="Google Shape;332;p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4" name="Google Shape;334;p3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5" name="Google Shape;335;p3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6" name="Google Shape;336;p3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7" name="Google Shape;337;p38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8" name="Google Shape;338;p3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8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0" name="Google Shape;340;p38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1" name="Google Shape;34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4" name="Google Shape;344;p3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5" name="Google Shape;345;p3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7" name="Google Shape;347;p3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8" name="Google Shape;348;p39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9" name="Google Shape;349;p3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9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1" name="Google Shape;351;p39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2" name="Google Shape;352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5" name="Google Shape;355;p4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56" name="Google Shape;356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8" name="Google Shape;358;p4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59" name="Google Shape;359;p4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0" name="Google Shape;360;p40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1" name="Google Shape;361;p4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0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3" name="Google Shape;36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">
  <p:cSld name="TITLE_1_2_1">
    <p:bg>
      <p:bgPr>
        <a:solidFill>
          <a:schemeClr val="lt2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5"/>
          <p:cNvPicPr preferRelativeResize="0"/>
          <p:nvPr/>
        </p:nvPicPr>
        <p:blipFill rotWithShape="1">
          <a:blip r:embed="rId2">
            <a:alphaModFix/>
          </a:blip>
          <a:srcRect b="11490" l="0" r="0" t="11497"/>
          <a:stretch/>
        </p:blipFill>
        <p:spPr>
          <a:xfrm>
            <a:off x="0" y="487825"/>
            <a:ext cx="9144005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" name="Google Shape;44;p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5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6" name="Google Shape;4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4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66" name="Google Shape;366;p4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4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8" name="Google Shape;368;p4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9" name="Google Shape;369;p41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0" name="Google Shape;370;p41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1" name="Google Shape;371;p41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2" name="Google Shape;37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5" name="Google Shape;375;p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76" name="Google Shape;376;p4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4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8" name="Google Shape;378;p4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9" name="Google Shape;379;p4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80" name="Google Shape;380;p4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1" name="Google Shape;381;p42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2" name="Google Shape;382;p4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p42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5" name="Google Shape;385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388" name="Google Shape;388;p43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9" name="Google Shape;389;p4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3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1" name="Google Shape;391;p43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2" name="Google Shape;392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4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95" name="Google Shape;395;p4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7" name="Google Shape;397;p4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8" name="Google Shape;398;p4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9" name="Google Shape;399;p44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0" name="Google Shape;400;p4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4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3" name="Google Shape;403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5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6" name="Google Shape;406;p4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5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8" name="Google Shape;408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chemeClr val="dk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1" name="Google Shape;411;p46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2" name="Google Shape;412;p4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3" name="Google Shape;413;p46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14" name="Google Shape;414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4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17" name="Google Shape;417;p4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4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9" name="Google Shape;419;p4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0" name="Google Shape;420;p47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1" name="Google Shape;421;p4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7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3" name="Google Shape;423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">
  <p:cSld name="TITLE_1_2_1_1_1_1">
    <p:bg>
      <p:bgPr>
        <a:solidFill>
          <a:schemeClr val="lt2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0" l="903" r="893" t="0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" name="Google Shape;53;p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6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76833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2">
  <p:cSld name="TITLE_1_2_1_1_1_1_2">
    <p:bg>
      <p:bgPr>
        <a:solidFill>
          <a:schemeClr val="lt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 rotWithShape="1">
          <a:blip r:embed="rId2">
            <a:alphaModFix/>
          </a:blip>
          <a:srcRect b="0" l="903" r="893" t="0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7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2" name="Google Shape;62;p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4" name="Google Shape;6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2 1">
  <p:cSld name="TITLE_1_2_1_1_1_1_2_1">
    <p:bg>
      <p:bgPr>
        <a:solidFill>
          <a:schemeClr val="lt2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3" cy="465567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8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0" name="Google Shape;70;p8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1" name="Google Shape;71;p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8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 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3" name="Google Shape;7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2 1 1">
  <p:cSld name="TITLE_1_2_1_1_1_1_2_1_1">
    <p:bg>
      <p:bgPr>
        <a:solidFill>
          <a:schemeClr val="lt2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9"/>
          <p:cNvPicPr preferRelativeResize="0"/>
          <p:nvPr/>
        </p:nvPicPr>
        <p:blipFill rotWithShape="1">
          <a:blip r:embed="rId2">
            <a:alphaModFix/>
          </a:blip>
          <a:srcRect b="7913" l="0" r="0" t="7904"/>
          <a:stretch/>
        </p:blipFill>
        <p:spPr>
          <a:xfrm>
            <a:off x="0" y="487825"/>
            <a:ext cx="9144003" cy="465706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9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9" name="Google Shape;79;p9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0" name="Google Shape;80;p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9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Modestos Stavrakis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" name="Google Shape;82;p9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 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3" name="Google Shape;8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-tinos 2 1 1 1 1 2 1 1 1">
  <p:cSld name="TITLE_1_2_1_1_1_1_2_1_1_1">
    <p:bg>
      <p:bgPr>
        <a:solidFill>
          <a:schemeClr val="lt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0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0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200"/>
              <a:buNone/>
              <a:defRPr sz="42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  <a:defRPr b="1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0" name="Google Shape;90;p1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0"/>
          <p:cNvSpPr txBox="1"/>
          <p:nvPr/>
        </p:nvSpPr>
        <p:spPr>
          <a:xfrm>
            <a:off x="8120899" y="72328"/>
            <a:ext cx="798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March 2022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2" name="Google Shape;9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700" y="124313"/>
            <a:ext cx="745750" cy="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47" Type="http://schemas.openxmlformats.org/officeDocument/2006/relationships/theme" Target="../theme/theme2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b="1" sz="28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  <a:defRPr sz="1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○"/>
              <a:defRPr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■"/>
              <a:defRPr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●"/>
              <a:defRPr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○"/>
              <a:defRPr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■"/>
              <a:defRPr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●"/>
              <a:defRPr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○"/>
              <a:defRPr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Calibri"/>
              <a:buChar char="■"/>
              <a:defRPr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607196" y="4749850"/>
            <a:ext cx="1477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b="1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b="1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b="1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b="1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b="1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b="1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b="1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b="1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iohive.aegean.gr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59.png"/><Relationship Id="rId5" Type="http://schemas.openxmlformats.org/officeDocument/2006/relationships/image" Target="../media/image7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3.png"/><Relationship Id="rId4" Type="http://schemas.openxmlformats.org/officeDocument/2006/relationships/image" Target="../media/image53.png"/><Relationship Id="rId5" Type="http://schemas.openxmlformats.org/officeDocument/2006/relationships/image" Target="../media/image65.jpg"/><Relationship Id="rId6" Type="http://schemas.openxmlformats.org/officeDocument/2006/relationships/image" Target="../media/image6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3.png"/><Relationship Id="rId4" Type="http://schemas.openxmlformats.org/officeDocument/2006/relationships/image" Target="../media/image53.png"/><Relationship Id="rId5" Type="http://schemas.openxmlformats.org/officeDocument/2006/relationships/image" Target="../media/image6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6.png"/><Relationship Id="rId4" Type="http://schemas.openxmlformats.org/officeDocument/2006/relationships/image" Target="../media/image8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Relationship Id="rId4" Type="http://schemas.openxmlformats.org/officeDocument/2006/relationships/image" Target="../media/image67.png"/><Relationship Id="rId5" Type="http://schemas.openxmlformats.org/officeDocument/2006/relationships/image" Target="../media/image7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6.jpg"/><Relationship Id="rId4" Type="http://schemas.openxmlformats.org/officeDocument/2006/relationships/image" Target="../media/image7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Relationship Id="rId4" Type="http://schemas.openxmlformats.org/officeDocument/2006/relationships/image" Target="../media/image74.png"/><Relationship Id="rId5" Type="http://schemas.openxmlformats.org/officeDocument/2006/relationships/image" Target="../media/image71.png"/><Relationship Id="rId6" Type="http://schemas.openxmlformats.org/officeDocument/2006/relationships/image" Target="../media/image7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Relationship Id="rId4" Type="http://schemas.openxmlformats.org/officeDocument/2006/relationships/image" Target="../media/image74.png"/><Relationship Id="rId5" Type="http://schemas.openxmlformats.org/officeDocument/2006/relationships/image" Target="../media/image7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7.png"/><Relationship Id="rId4" Type="http://schemas.openxmlformats.org/officeDocument/2006/relationships/image" Target="../media/image82.png"/><Relationship Id="rId5" Type="http://schemas.openxmlformats.org/officeDocument/2006/relationships/image" Target="../media/image70.png"/><Relationship Id="rId6" Type="http://schemas.openxmlformats.org/officeDocument/2006/relationships/image" Target="../media/image74.png"/><Relationship Id="rId7" Type="http://schemas.openxmlformats.org/officeDocument/2006/relationships/image" Target="../media/image7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2.jpg"/><Relationship Id="rId4" Type="http://schemas.openxmlformats.org/officeDocument/2006/relationships/image" Target="../media/image10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0.jpg"/><Relationship Id="rId4" Type="http://schemas.openxmlformats.org/officeDocument/2006/relationships/image" Target="../media/image84.png"/><Relationship Id="rId5" Type="http://schemas.openxmlformats.org/officeDocument/2006/relationships/image" Target="../media/image87.png"/><Relationship Id="rId6" Type="http://schemas.openxmlformats.org/officeDocument/2006/relationships/image" Target="../media/image9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1.png"/><Relationship Id="rId4" Type="http://schemas.openxmlformats.org/officeDocument/2006/relationships/image" Target="../media/image85.png"/><Relationship Id="rId5" Type="http://schemas.openxmlformats.org/officeDocument/2006/relationships/image" Target="../media/image9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Relationship Id="rId4" Type="http://schemas.openxmlformats.org/officeDocument/2006/relationships/hyperlink" Target="http://www.fria.gr" TargetMode="External"/><Relationship Id="rId5" Type="http://schemas.openxmlformats.org/officeDocument/2006/relationships/hyperlink" Target="http://www.kudzu.gr" TargetMode="External"/><Relationship Id="rId6" Type="http://schemas.openxmlformats.org/officeDocument/2006/relationships/image" Target="../media/image38.jpg"/><Relationship Id="rId7" Type="http://schemas.openxmlformats.org/officeDocument/2006/relationships/hyperlink" Target="http://www.syros.aegean.gr" TargetMode="External"/><Relationship Id="rId8" Type="http://schemas.openxmlformats.org/officeDocument/2006/relationships/image" Target="../media/image2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png"/><Relationship Id="rId4" Type="http://schemas.openxmlformats.org/officeDocument/2006/relationships/image" Target="../media/image9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5.png"/><Relationship Id="rId4" Type="http://schemas.openxmlformats.org/officeDocument/2006/relationships/image" Target="../media/image11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.png"/><Relationship Id="rId4" Type="http://schemas.openxmlformats.org/officeDocument/2006/relationships/image" Target="../media/image9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6.png"/><Relationship Id="rId4" Type="http://schemas.openxmlformats.org/officeDocument/2006/relationships/image" Target="../media/image114.jpg"/><Relationship Id="rId5" Type="http://schemas.openxmlformats.org/officeDocument/2006/relationships/image" Target="../media/image102.jpg"/><Relationship Id="rId6" Type="http://schemas.openxmlformats.org/officeDocument/2006/relationships/image" Target="../media/image9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9.png"/><Relationship Id="rId4" Type="http://schemas.openxmlformats.org/officeDocument/2006/relationships/image" Target="../media/image1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9" Type="http://schemas.openxmlformats.org/officeDocument/2006/relationships/image" Target="../media/image36.jpg"/><Relationship Id="rId5" Type="http://schemas.openxmlformats.org/officeDocument/2006/relationships/image" Target="../media/image68.jpg"/><Relationship Id="rId6" Type="http://schemas.openxmlformats.org/officeDocument/2006/relationships/image" Target="../media/image56.jpg"/><Relationship Id="rId7" Type="http://schemas.openxmlformats.org/officeDocument/2006/relationships/image" Target="../media/image60.jpg"/><Relationship Id="rId8" Type="http://schemas.openxmlformats.org/officeDocument/2006/relationships/image" Target="../media/image42.jpg"/><Relationship Id="rId11" Type="http://schemas.openxmlformats.org/officeDocument/2006/relationships/image" Target="../media/image35.png"/><Relationship Id="rId10" Type="http://schemas.openxmlformats.org/officeDocument/2006/relationships/image" Target="../media/image49.jpg"/><Relationship Id="rId13" Type="http://schemas.openxmlformats.org/officeDocument/2006/relationships/image" Target="../media/image52.jpg"/><Relationship Id="rId12" Type="http://schemas.openxmlformats.org/officeDocument/2006/relationships/image" Target="../media/image39.jpg"/><Relationship Id="rId15" Type="http://schemas.openxmlformats.org/officeDocument/2006/relationships/image" Target="../media/image69.jpg"/><Relationship Id="rId14" Type="http://schemas.openxmlformats.org/officeDocument/2006/relationships/image" Target="../media/image44.jpg"/><Relationship Id="rId16" Type="http://schemas.openxmlformats.org/officeDocument/2006/relationships/image" Target="../media/image4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9.png"/><Relationship Id="rId4" Type="http://schemas.openxmlformats.org/officeDocument/2006/relationships/image" Target="../media/image48.png"/><Relationship Id="rId5" Type="http://schemas.openxmlformats.org/officeDocument/2006/relationships/image" Target="../media/image5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59.png"/><Relationship Id="rId6" Type="http://schemas.openxmlformats.org/officeDocument/2006/relationships/image" Target="../media/image63.png"/><Relationship Id="rId7" Type="http://schemas.openxmlformats.org/officeDocument/2006/relationships/image" Target="../media/image53.png"/><Relationship Id="rId8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"/>
          <p:cNvSpPr txBox="1"/>
          <p:nvPr>
            <p:ph idx="1" type="subTitle"/>
          </p:nvPr>
        </p:nvSpPr>
        <p:spPr>
          <a:xfrm>
            <a:off x="729625" y="2487100"/>
            <a:ext cx="8165700" cy="1192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Σχεδίαση Διαδραστικών Συστημάτων για την Μελισσοκομία</a:t>
            </a:r>
            <a:endParaRPr b="1" sz="3300"/>
          </a:p>
        </p:txBody>
      </p:sp>
      <p:pic>
        <p:nvPicPr>
          <p:cNvPr id="429" name="Google Shape;4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724" y="1460149"/>
            <a:ext cx="3439699" cy="110315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0" name="Google Shape;43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3124" y="4460500"/>
            <a:ext cx="565500" cy="5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8"/>
          <p:cNvSpPr txBox="1"/>
          <p:nvPr>
            <p:ph idx="1" type="subTitle"/>
          </p:nvPr>
        </p:nvSpPr>
        <p:spPr>
          <a:xfrm>
            <a:off x="3525714" y="4394866"/>
            <a:ext cx="4949100" cy="386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Μόδεστος Σταυράκης | Πανεπιστήμιο Αιγαίου</a:t>
            </a:r>
            <a:endParaRPr b="1" sz="1600"/>
          </a:p>
        </p:txBody>
      </p:sp>
      <p:sp>
        <p:nvSpPr>
          <p:cNvPr id="432" name="Google Shape;432;p48"/>
          <p:cNvSpPr txBox="1"/>
          <p:nvPr>
            <p:ph idx="1" type="subTitle"/>
          </p:nvPr>
        </p:nvSpPr>
        <p:spPr>
          <a:xfrm>
            <a:off x="6622583" y="4681200"/>
            <a:ext cx="1839600" cy="386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modestos@aegean.gr</a:t>
            </a:r>
            <a:endParaRPr b="1" sz="1200"/>
          </a:p>
        </p:txBody>
      </p:sp>
      <p:sp>
        <p:nvSpPr>
          <p:cNvPr id="433" name="Google Shape;433;p48"/>
          <p:cNvSpPr txBox="1"/>
          <p:nvPr/>
        </p:nvSpPr>
        <p:spPr>
          <a:xfrm>
            <a:off x="6365266" y="2086900"/>
            <a:ext cx="2582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</a:rPr>
              <a:t>https://bit.ly/3L9fVqO</a:t>
            </a:r>
            <a:endParaRPr b="1"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7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Μελισσοκομική Ζυγαριά - Τύποι Αισθητηρίων &amp; Δεδομένα</a:t>
            </a:r>
            <a:endParaRPr sz="1900"/>
          </a:p>
        </p:txBody>
      </p:sp>
      <p:grpSp>
        <p:nvGrpSpPr>
          <p:cNvPr id="523" name="Google Shape;523;p57"/>
          <p:cNvGrpSpPr/>
          <p:nvPr/>
        </p:nvGrpSpPr>
        <p:grpSpPr>
          <a:xfrm>
            <a:off x="326454" y="1046538"/>
            <a:ext cx="2830805" cy="2015196"/>
            <a:chOff x="251234" y="1113525"/>
            <a:chExt cx="2500932" cy="1741441"/>
          </a:xfrm>
        </p:grpSpPr>
        <p:pic>
          <p:nvPicPr>
            <p:cNvPr id="524" name="Google Shape;524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1234" y="1512241"/>
              <a:ext cx="2500932" cy="134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57"/>
            <p:cNvSpPr txBox="1"/>
            <p:nvPr/>
          </p:nvSpPr>
          <p:spPr>
            <a:xfrm>
              <a:off x="1130600" y="1113525"/>
              <a:ext cx="742200" cy="34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Calibri"/>
                  <a:ea typeface="Calibri"/>
                  <a:cs typeface="Calibri"/>
                  <a:sym typeface="Calibri"/>
                </a:rPr>
                <a:t>Βάρος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6" name="Google Shape;526;p57"/>
          <p:cNvSpPr txBox="1"/>
          <p:nvPr/>
        </p:nvSpPr>
        <p:spPr>
          <a:xfrm>
            <a:off x="74575" y="3061700"/>
            <a:ext cx="3605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b="1" lang="en-GB" sz="1700">
                <a:latin typeface="Calibri"/>
                <a:ea typeface="Calibri"/>
                <a:cs typeface="Calibri"/>
                <a:sym typeface="Calibri"/>
              </a:rPr>
              <a:t>Στιγμιαίες τιμές Βάρους (δείγμα)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Δ</a:t>
            </a: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ιακύμανση Βάρους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Διαφορά Βάρους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7" name="Google Shape;52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652" y="1047988"/>
            <a:ext cx="397275" cy="3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7"/>
          <p:cNvPicPr preferRelativeResize="0"/>
          <p:nvPr/>
        </p:nvPicPr>
        <p:blipFill rotWithShape="1">
          <a:blip r:embed="rId5">
            <a:alphaModFix/>
          </a:blip>
          <a:srcRect b="16694" l="0" r="0" t="0"/>
          <a:stretch/>
        </p:blipFill>
        <p:spPr>
          <a:xfrm>
            <a:off x="3679975" y="1433525"/>
            <a:ext cx="5315277" cy="2490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8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Μελισσοκομική Ζυγαριά - Τύποι Αισθητηρίων &amp; Δεδομένα</a:t>
            </a:r>
            <a:endParaRPr sz="1900"/>
          </a:p>
        </p:txBody>
      </p:sp>
      <p:grpSp>
        <p:nvGrpSpPr>
          <p:cNvPr id="534" name="Google Shape;534;p58"/>
          <p:cNvGrpSpPr/>
          <p:nvPr/>
        </p:nvGrpSpPr>
        <p:grpSpPr>
          <a:xfrm>
            <a:off x="5415393" y="1000095"/>
            <a:ext cx="3503947" cy="2807913"/>
            <a:chOff x="5990300" y="1381050"/>
            <a:chExt cx="3005100" cy="2142300"/>
          </a:xfrm>
        </p:grpSpPr>
        <p:pic>
          <p:nvPicPr>
            <p:cNvPr id="535" name="Google Shape;535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79675" y="1382513"/>
              <a:ext cx="397275" cy="397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58"/>
            <p:cNvPicPr preferRelativeResize="0"/>
            <p:nvPr/>
          </p:nvPicPr>
          <p:blipFill rotWithShape="1">
            <a:blip r:embed="rId4">
              <a:alphaModFix/>
            </a:blip>
            <a:srcRect b="0" l="0" r="0" t="15576"/>
            <a:stretch/>
          </p:blipFill>
          <p:spPr>
            <a:xfrm>
              <a:off x="6179675" y="1877825"/>
              <a:ext cx="2210275" cy="1133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7" name="Google Shape;537;p58"/>
            <p:cNvSpPr txBox="1"/>
            <p:nvPr/>
          </p:nvSpPr>
          <p:spPr>
            <a:xfrm>
              <a:off x="5990300" y="2959650"/>
              <a:ext cx="3005100" cy="56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42900" lvl="0" marL="457200" rtl="0" algn="l">
                <a:spcBef>
                  <a:spcPts val="0"/>
                </a:spcBef>
                <a:spcAft>
                  <a:spcPts val="0"/>
                </a:spcAft>
                <a:buSzPts val="1800"/>
                <a:buFont typeface="Calibri"/>
                <a:buChar char="●"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Εσωτερική Θερμοκρασία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457200" rtl="0" algn="l">
                <a:spcBef>
                  <a:spcPts val="0"/>
                </a:spcBef>
                <a:spcAft>
                  <a:spcPts val="0"/>
                </a:spcAft>
                <a:buSzPts val="1800"/>
                <a:buFont typeface="Calibri"/>
                <a:buChar char="●"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Εξωτερική Θερμοκρασία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58"/>
            <p:cNvSpPr txBox="1"/>
            <p:nvPr/>
          </p:nvSpPr>
          <p:spPr>
            <a:xfrm>
              <a:off x="6716850" y="1381050"/>
              <a:ext cx="1542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Calibri"/>
                  <a:ea typeface="Calibri"/>
                  <a:cs typeface="Calibri"/>
                  <a:sym typeface="Calibri"/>
                </a:rPr>
                <a:t>Θερμοκρασία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9" name="Google Shape;539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051" y="1046526"/>
            <a:ext cx="3354949" cy="23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06388" y="3006875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59"/>
          <p:cNvGrpSpPr/>
          <p:nvPr/>
        </p:nvGrpSpPr>
        <p:grpSpPr>
          <a:xfrm>
            <a:off x="655600" y="1704050"/>
            <a:ext cx="3005100" cy="1963500"/>
            <a:chOff x="5990300" y="1381050"/>
            <a:chExt cx="3005100" cy="1963500"/>
          </a:xfrm>
        </p:grpSpPr>
        <p:pic>
          <p:nvPicPr>
            <p:cNvPr id="546" name="Google Shape;546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79675" y="1382513"/>
              <a:ext cx="397275" cy="397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59"/>
            <p:cNvPicPr preferRelativeResize="0"/>
            <p:nvPr/>
          </p:nvPicPr>
          <p:blipFill rotWithShape="1">
            <a:blip r:embed="rId4">
              <a:alphaModFix/>
            </a:blip>
            <a:srcRect b="0" l="0" r="0" t="15576"/>
            <a:stretch/>
          </p:blipFill>
          <p:spPr>
            <a:xfrm>
              <a:off x="6179675" y="1877825"/>
              <a:ext cx="2210275" cy="1133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8" name="Google Shape;548;p59"/>
            <p:cNvSpPr txBox="1"/>
            <p:nvPr/>
          </p:nvSpPr>
          <p:spPr>
            <a:xfrm>
              <a:off x="5990300" y="2959650"/>
              <a:ext cx="30051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11150" lvl="0" marL="457200" rtl="0" algn="l">
                <a:spcBef>
                  <a:spcPts val="0"/>
                </a:spcBef>
                <a:spcAft>
                  <a:spcPts val="0"/>
                </a:spcAft>
                <a:buSzPts val="1300"/>
                <a:buFont typeface="Calibri"/>
                <a:buChar char="●"/>
              </a:pPr>
              <a:r>
                <a:rPr lang="en-GB" sz="1300">
                  <a:latin typeface="Calibri"/>
                  <a:ea typeface="Calibri"/>
                  <a:cs typeface="Calibri"/>
                  <a:sym typeface="Calibri"/>
                </a:rPr>
                <a:t>Grid Temperature Sensor</a:t>
              </a:r>
              <a:endParaRPr sz="13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59"/>
            <p:cNvSpPr txBox="1"/>
            <p:nvPr/>
          </p:nvSpPr>
          <p:spPr>
            <a:xfrm>
              <a:off x="6716850" y="1381050"/>
              <a:ext cx="1542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Calibri"/>
                  <a:ea typeface="Calibri"/>
                  <a:cs typeface="Calibri"/>
                  <a:sym typeface="Calibri"/>
                </a:rPr>
                <a:t>Θερμοκρασία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0" name="Google Shape;55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0379" y="1704038"/>
            <a:ext cx="4708625" cy="173542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9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Τύποι Αισθητηρίων &amp; Δεδομένα</a:t>
            </a:r>
            <a:endParaRPr sz="19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0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Τύποι Αισθητηρίων &amp; Δεδομένα: Computer Vision / IR (count bees, path finding)</a:t>
            </a:r>
            <a:endParaRPr sz="1700"/>
          </a:p>
        </p:txBody>
      </p:sp>
      <p:pic>
        <p:nvPicPr>
          <p:cNvPr id="557" name="Google Shape;55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850" y="1046525"/>
            <a:ext cx="5303742" cy="379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3992" y="1198925"/>
            <a:ext cx="3257609" cy="2192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1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Μελισσοκομική Ζυγαριά - Τύποι Αισθητηρίων &amp; Δεδομένα</a:t>
            </a:r>
            <a:endParaRPr sz="1900"/>
          </a:p>
        </p:txBody>
      </p:sp>
      <p:pic>
        <p:nvPicPr>
          <p:cNvPr id="564" name="Google Shape;56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750" y="1141125"/>
            <a:ext cx="1806976" cy="10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69525"/>
            <a:ext cx="4111673" cy="25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0123" y="3144475"/>
            <a:ext cx="4575128" cy="1846623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1"/>
          <p:cNvSpPr txBox="1"/>
          <p:nvPr/>
        </p:nvSpPr>
        <p:spPr>
          <a:xfrm>
            <a:off x="6127488" y="1689375"/>
            <a:ext cx="116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libri"/>
                <a:ea typeface="Calibri"/>
                <a:cs typeface="Calibri"/>
                <a:sym typeface="Calibri"/>
              </a:rPr>
              <a:t>Ήχος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Μελισσοκομική Ζυγαριά - Τύποι Αισθητηρίων &amp; Δεδομένα</a:t>
            </a:r>
            <a:endParaRPr sz="1900"/>
          </a:p>
        </p:txBody>
      </p:sp>
      <p:sp>
        <p:nvSpPr>
          <p:cNvPr id="573" name="Google Shape;573;p62"/>
          <p:cNvSpPr txBox="1"/>
          <p:nvPr/>
        </p:nvSpPr>
        <p:spPr>
          <a:xfrm>
            <a:off x="5975103" y="1613175"/>
            <a:ext cx="144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libri"/>
                <a:ea typeface="Calibri"/>
                <a:cs typeface="Calibri"/>
                <a:sym typeface="Calibri"/>
              </a:rPr>
              <a:t>Δονήσεις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50" y="2257825"/>
            <a:ext cx="4115324" cy="273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174" y="2288775"/>
            <a:ext cx="3411686" cy="270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3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Μελισσοκομικά Δεδομένα</a:t>
            </a:r>
            <a:endParaRPr sz="1900"/>
          </a:p>
        </p:txBody>
      </p:sp>
      <p:pic>
        <p:nvPicPr>
          <p:cNvPr id="581" name="Google Shape;58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46525"/>
            <a:ext cx="8839204" cy="337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4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Μελισσοκομικοί Χειρισμοί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Καταγραφή </a:t>
            </a:r>
            <a:r>
              <a:rPr lang="en-GB" sz="1900"/>
              <a:t>Παρατηρήσεων κατά την Επιθεώρηση στο πεδίο</a:t>
            </a:r>
            <a:endParaRPr sz="1900"/>
          </a:p>
        </p:txBody>
      </p:sp>
      <p:pic>
        <p:nvPicPr>
          <p:cNvPr id="587" name="Google Shape;58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600" y="1797325"/>
            <a:ext cx="13525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725" y="3162375"/>
            <a:ext cx="12668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2200" y="1748200"/>
            <a:ext cx="1590675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575" y="3113250"/>
            <a:ext cx="12668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5075" y="1621625"/>
            <a:ext cx="4091176" cy="25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5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Διαδικασία Επιθεώρησης</a:t>
            </a:r>
            <a:endParaRPr sz="1900"/>
          </a:p>
        </p:txBody>
      </p:sp>
      <p:grpSp>
        <p:nvGrpSpPr>
          <p:cNvPr id="597" name="Google Shape;597;p65"/>
          <p:cNvGrpSpPr/>
          <p:nvPr/>
        </p:nvGrpSpPr>
        <p:grpSpPr>
          <a:xfrm>
            <a:off x="2170375" y="1522500"/>
            <a:ext cx="1571425" cy="2098475"/>
            <a:chOff x="2170375" y="1522500"/>
            <a:chExt cx="1571425" cy="2098475"/>
          </a:xfrm>
        </p:grpSpPr>
        <p:pic>
          <p:nvPicPr>
            <p:cNvPr id="598" name="Google Shape;598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89250" y="1522500"/>
              <a:ext cx="1352550" cy="200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70375" y="2887550"/>
              <a:ext cx="1266825" cy="733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0" name="Google Shape;600;p65"/>
          <p:cNvGrpSpPr/>
          <p:nvPr/>
        </p:nvGrpSpPr>
        <p:grpSpPr>
          <a:xfrm>
            <a:off x="5031050" y="1522500"/>
            <a:ext cx="1699200" cy="2098475"/>
            <a:chOff x="5031050" y="1424275"/>
            <a:chExt cx="1699200" cy="2098475"/>
          </a:xfrm>
        </p:grpSpPr>
        <p:pic>
          <p:nvPicPr>
            <p:cNvPr id="601" name="Google Shape;601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31050" y="1424275"/>
              <a:ext cx="1590675" cy="1924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63425" y="2789325"/>
              <a:ext cx="1266825" cy="733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3" name="Google Shape;603;p65"/>
          <p:cNvSpPr txBox="1"/>
          <p:nvPr/>
        </p:nvSpPr>
        <p:spPr>
          <a:xfrm>
            <a:off x="1718650" y="3728875"/>
            <a:ext cx="23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Παρατήρηση (Observation)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65"/>
          <p:cNvSpPr txBox="1"/>
          <p:nvPr/>
        </p:nvSpPr>
        <p:spPr>
          <a:xfrm>
            <a:off x="4945888" y="3728875"/>
            <a:ext cx="23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Παρέμβαση </a:t>
            </a: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(Intervention)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6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Διαδικασία Επιθεώρησης</a:t>
            </a:r>
            <a:endParaRPr sz="1900"/>
          </a:p>
        </p:txBody>
      </p:sp>
      <p:pic>
        <p:nvPicPr>
          <p:cNvPr id="610" name="Google Shape;61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4575" y="2258429"/>
            <a:ext cx="1008300" cy="936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1" name="Google Shape;611;p66"/>
          <p:cNvCxnSpPr/>
          <p:nvPr/>
        </p:nvCxnSpPr>
        <p:spPr>
          <a:xfrm>
            <a:off x="701100" y="1284325"/>
            <a:ext cx="764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612" name="Google Shape;612;p66"/>
          <p:cNvSpPr txBox="1"/>
          <p:nvPr/>
        </p:nvSpPr>
        <p:spPr>
          <a:xfrm>
            <a:off x="3739550" y="1340175"/>
            <a:ext cx="109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3" name="Google Shape;61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0800" y="1378913"/>
            <a:ext cx="322725" cy="322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66"/>
          <p:cNvGrpSpPr/>
          <p:nvPr/>
        </p:nvGrpSpPr>
        <p:grpSpPr>
          <a:xfrm>
            <a:off x="171975" y="1554600"/>
            <a:ext cx="3235859" cy="3145800"/>
            <a:chOff x="171975" y="1402200"/>
            <a:chExt cx="3235859" cy="3145800"/>
          </a:xfrm>
        </p:grpSpPr>
        <p:sp>
          <p:nvSpPr>
            <p:cNvPr id="615" name="Google Shape;615;p66"/>
            <p:cNvSpPr/>
            <p:nvPr/>
          </p:nvSpPr>
          <p:spPr>
            <a:xfrm>
              <a:off x="171975" y="1402200"/>
              <a:ext cx="3195300" cy="31458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6" name="Google Shape;616;p66"/>
            <p:cNvGrpSpPr/>
            <p:nvPr/>
          </p:nvGrpSpPr>
          <p:grpSpPr>
            <a:xfrm>
              <a:off x="194585" y="2208239"/>
              <a:ext cx="1629745" cy="1900679"/>
              <a:chOff x="1718650" y="1522500"/>
              <a:chExt cx="2301900" cy="2684575"/>
            </a:xfrm>
          </p:grpSpPr>
          <p:grpSp>
            <p:nvGrpSpPr>
              <p:cNvPr id="617" name="Google Shape;617;p66"/>
              <p:cNvGrpSpPr/>
              <p:nvPr/>
            </p:nvGrpSpPr>
            <p:grpSpPr>
              <a:xfrm>
                <a:off x="2145557" y="1522500"/>
                <a:ext cx="1571425" cy="2098475"/>
                <a:chOff x="2170375" y="1522500"/>
                <a:chExt cx="1571425" cy="2098475"/>
              </a:xfrm>
            </p:grpSpPr>
            <p:pic>
              <p:nvPicPr>
                <p:cNvPr id="618" name="Google Shape;618;p66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89250" y="1522500"/>
                  <a:ext cx="1352550" cy="20002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9" name="Google Shape;619;p66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2170375" y="2887550"/>
                  <a:ext cx="1266825" cy="7334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20" name="Google Shape;620;p66"/>
              <p:cNvSpPr txBox="1"/>
              <p:nvPr/>
            </p:nvSpPr>
            <p:spPr>
              <a:xfrm>
                <a:off x="1718650" y="3728875"/>
                <a:ext cx="2301900" cy="47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latin typeface="Calibri"/>
                    <a:ea typeface="Calibri"/>
                    <a:cs typeface="Calibri"/>
                    <a:sym typeface="Calibri"/>
                  </a:rPr>
                  <a:t>Παρατήρηση (Observation)</a:t>
                </a:r>
                <a:endParaRPr b="1" sz="1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1" name="Google Shape;621;p66"/>
            <p:cNvGrpSpPr/>
            <p:nvPr/>
          </p:nvGrpSpPr>
          <p:grpSpPr>
            <a:xfrm>
              <a:off x="1778089" y="2208239"/>
              <a:ext cx="1629745" cy="1900679"/>
              <a:chOff x="4945888" y="1522500"/>
              <a:chExt cx="2301900" cy="2684575"/>
            </a:xfrm>
          </p:grpSpPr>
          <p:grpSp>
            <p:nvGrpSpPr>
              <p:cNvPr id="622" name="Google Shape;622;p66"/>
              <p:cNvGrpSpPr/>
              <p:nvPr/>
            </p:nvGrpSpPr>
            <p:grpSpPr>
              <a:xfrm>
                <a:off x="5031050" y="1522500"/>
                <a:ext cx="1699200" cy="2098475"/>
                <a:chOff x="5031050" y="1424275"/>
                <a:chExt cx="1699200" cy="2098475"/>
              </a:xfrm>
            </p:grpSpPr>
            <p:pic>
              <p:nvPicPr>
                <p:cNvPr id="623" name="Google Shape;623;p66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5031050" y="1424275"/>
                  <a:ext cx="1590675" cy="1924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4" name="Google Shape;624;p66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5463425" y="2789325"/>
                  <a:ext cx="1266825" cy="7334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25" name="Google Shape;625;p66"/>
              <p:cNvSpPr txBox="1"/>
              <p:nvPr/>
            </p:nvSpPr>
            <p:spPr>
              <a:xfrm>
                <a:off x="4945888" y="3728875"/>
                <a:ext cx="2301900" cy="47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latin typeface="Calibri"/>
                    <a:ea typeface="Calibri"/>
                    <a:cs typeface="Calibri"/>
                    <a:sym typeface="Calibri"/>
                  </a:rPr>
                  <a:t>Παρέμβαση (Intervention)</a:t>
                </a:r>
                <a:endParaRPr b="1" sz="1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6" name="Google Shape;626;p66"/>
            <p:cNvSpPr txBox="1"/>
            <p:nvPr/>
          </p:nvSpPr>
          <p:spPr>
            <a:xfrm>
              <a:off x="1135425" y="1408425"/>
              <a:ext cx="1408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latin typeface="Calibri"/>
                  <a:ea typeface="Calibri"/>
                  <a:cs typeface="Calibri"/>
                  <a:sym typeface="Calibri"/>
                </a:rPr>
                <a:t>Επιθεώρηση 1</a:t>
              </a:r>
              <a:endParaRPr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7" name="Google Shape;627;p66"/>
          <p:cNvGrpSpPr/>
          <p:nvPr/>
        </p:nvGrpSpPr>
        <p:grpSpPr>
          <a:xfrm>
            <a:off x="5517225" y="1554600"/>
            <a:ext cx="3235859" cy="3145800"/>
            <a:chOff x="171975" y="1402200"/>
            <a:chExt cx="3235859" cy="3145800"/>
          </a:xfrm>
        </p:grpSpPr>
        <p:sp>
          <p:nvSpPr>
            <p:cNvPr id="628" name="Google Shape;628;p66"/>
            <p:cNvSpPr/>
            <p:nvPr/>
          </p:nvSpPr>
          <p:spPr>
            <a:xfrm>
              <a:off x="171975" y="1402200"/>
              <a:ext cx="3195300" cy="31458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9" name="Google Shape;629;p66"/>
            <p:cNvGrpSpPr/>
            <p:nvPr/>
          </p:nvGrpSpPr>
          <p:grpSpPr>
            <a:xfrm>
              <a:off x="194585" y="2208239"/>
              <a:ext cx="1629745" cy="1900679"/>
              <a:chOff x="1718650" y="1522500"/>
              <a:chExt cx="2301900" cy="2684575"/>
            </a:xfrm>
          </p:grpSpPr>
          <p:grpSp>
            <p:nvGrpSpPr>
              <p:cNvPr id="630" name="Google Shape;630;p66"/>
              <p:cNvGrpSpPr/>
              <p:nvPr/>
            </p:nvGrpSpPr>
            <p:grpSpPr>
              <a:xfrm>
                <a:off x="2145557" y="1522500"/>
                <a:ext cx="1571425" cy="2098475"/>
                <a:chOff x="2170375" y="1522500"/>
                <a:chExt cx="1571425" cy="2098475"/>
              </a:xfrm>
            </p:grpSpPr>
            <p:pic>
              <p:nvPicPr>
                <p:cNvPr id="631" name="Google Shape;631;p66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389250" y="1522500"/>
                  <a:ext cx="1352550" cy="20002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2" name="Google Shape;632;p66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2170375" y="2887550"/>
                  <a:ext cx="1266825" cy="7334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33" name="Google Shape;633;p66"/>
              <p:cNvSpPr txBox="1"/>
              <p:nvPr/>
            </p:nvSpPr>
            <p:spPr>
              <a:xfrm>
                <a:off x="1718650" y="3728875"/>
                <a:ext cx="2301900" cy="47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latin typeface="Calibri"/>
                    <a:ea typeface="Calibri"/>
                    <a:cs typeface="Calibri"/>
                    <a:sym typeface="Calibri"/>
                  </a:rPr>
                  <a:t>Παρατήρηση (Observation)</a:t>
                </a:r>
                <a:endParaRPr b="1" sz="1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4" name="Google Shape;634;p66"/>
            <p:cNvGrpSpPr/>
            <p:nvPr/>
          </p:nvGrpSpPr>
          <p:grpSpPr>
            <a:xfrm>
              <a:off x="1778089" y="2208239"/>
              <a:ext cx="1629745" cy="1900679"/>
              <a:chOff x="4945888" y="1522500"/>
              <a:chExt cx="2301900" cy="2684575"/>
            </a:xfrm>
          </p:grpSpPr>
          <p:grpSp>
            <p:nvGrpSpPr>
              <p:cNvPr id="635" name="Google Shape;635;p66"/>
              <p:cNvGrpSpPr/>
              <p:nvPr/>
            </p:nvGrpSpPr>
            <p:grpSpPr>
              <a:xfrm>
                <a:off x="5031050" y="1522500"/>
                <a:ext cx="1699200" cy="2098475"/>
                <a:chOff x="5031050" y="1424275"/>
                <a:chExt cx="1699200" cy="2098475"/>
              </a:xfrm>
            </p:grpSpPr>
            <p:pic>
              <p:nvPicPr>
                <p:cNvPr id="636" name="Google Shape;636;p66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5031050" y="1424275"/>
                  <a:ext cx="1590675" cy="1924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7" name="Google Shape;637;p66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5463425" y="2789325"/>
                  <a:ext cx="1266825" cy="7334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38" name="Google Shape;638;p66"/>
              <p:cNvSpPr txBox="1"/>
              <p:nvPr/>
            </p:nvSpPr>
            <p:spPr>
              <a:xfrm>
                <a:off x="4945888" y="3728875"/>
                <a:ext cx="2301900" cy="47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latin typeface="Calibri"/>
                    <a:ea typeface="Calibri"/>
                    <a:cs typeface="Calibri"/>
                    <a:sym typeface="Calibri"/>
                  </a:rPr>
                  <a:t>Παρέμβαση (Intervention)</a:t>
                </a:r>
                <a:endParaRPr b="1" sz="1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9" name="Google Shape;639;p66"/>
            <p:cNvSpPr txBox="1"/>
            <p:nvPr/>
          </p:nvSpPr>
          <p:spPr>
            <a:xfrm>
              <a:off x="1135425" y="1408425"/>
              <a:ext cx="1408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latin typeface="Calibri"/>
                  <a:ea typeface="Calibri"/>
                  <a:cs typeface="Calibri"/>
                  <a:sym typeface="Calibri"/>
                </a:rPr>
                <a:t>Επιθεώρηση 2</a:t>
              </a:r>
              <a:endParaRPr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025" y="1332075"/>
            <a:ext cx="1077950" cy="7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9"/>
          <p:cNvSpPr txBox="1"/>
          <p:nvPr>
            <p:ph idx="4294967295" type="subTitle"/>
          </p:nvPr>
        </p:nvSpPr>
        <p:spPr>
          <a:xfrm>
            <a:off x="1903975" y="1109050"/>
            <a:ext cx="6952800" cy="1270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3100">
                <a:solidFill>
                  <a:schemeClr val="lt1"/>
                </a:solidFill>
              </a:rPr>
              <a:t>ΕΛΓΟ - </a:t>
            </a:r>
            <a:r>
              <a:rPr b="1" lang="en-GB" sz="2700">
                <a:solidFill>
                  <a:schemeClr val="lt1"/>
                </a:solidFill>
              </a:rPr>
              <a:t>Ινστιτούτο Μεσογειακών και Δασικών Οικοσυστημάτων, Εργαστήριο Μελισσοκ</a:t>
            </a:r>
            <a:r>
              <a:rPr b="1" lang="en-GB" sz="2700">
                <a:solidFill>
                  <a:schemeClr val="lt1"/>
                </a:solidFill>
              </a:rPr>
              <a:t>ομίας</a:t>
            </a:r>
            <a:endParaRPr b="1" sz="2700">
              <a:solidFill>
                <a:schemeClr val="lt1"/>
              </a:solidFill>
            </a:endParaRPr>
          </a:p>
        </p:txBody>
      </p:sp>
      <p:sp>
        <p:nvSpPr>
          <p:cNvPr id="440" name="Google Shape;440;p49"/>
          <p:cNvSpPr txBox="1"/>
          <p:nvPr>
            <p:ph idx="4294967295" type="subTitle"/>
          </p:nvPr>
        </p:nvSpPr>
        <p:spPr>
          <a:xfrm>
            <a:off x="787650" y="3057650"/>
            <a:ext cx="7688100" cy="1223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</a:rPr>
              <a:t>ΠΔΕ ΓΓΕΤ [2019]: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-GB" sz="2400">
                <a:solidFill>
                  <a:schemeClr val="lt1"/>
                </a:solidFill>
              </a:rPr>
              <a:t>ΕΜΒΛΗΜΑΤΙΚΗ ΔΡΑΣΗ: ‘ΟΙ ΔΡΟΜΟΙ ΤΗΣ ΜΕΛΙΣΣΑΣ’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7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Σενάριο</a:t>
            </a:r>
            <a:r>
              <a:rPr lang="en-GB" sz="1900"/>
              <a:t> Επιθεώρησης με καταγραφή στο πεδίο</a:t>
            </a:r>
            <a:endParaRPr sz="1900"/>
          </a:p>
        </p:txBody>
      </p:sp>
      <p:pic>
        <p:nvPicPr>
          <p:cNvPr id="645" name="Google Shape;64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975" y="981000"/>
            <a:ext cx="5889801" cy="412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8"/>
          <p:cNvSpPr txBox="1"/>
          <p:nvPr>
            <p:ph type="title"/>
          </p:nvPr>
        </p:nvSpPr>
        <p:spPr>
          <a:xfrm>
            <a:off x="315000" y="1026100"/>
            <a:ext cx="8321700" cy="24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Αλληλεπίδραση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Ανθρώπου </a:t>
            </a:r>
            <a:r>
              <a:rPr lang="en-GB"/>
              <a:t>-</a:t>
            </a:r>
            <a:r>
              <a:rPr lang="en-GB"/>
              <a:t> Διαδραστικού συστήματος κυψέλης</a:t>
            </a:r>
            <a:endParaRPr/>
          </a:p>
        </p:txBody>
      </p:sp>
      <p:pic>
        <p:nvPicPr>
          <p:cNvPr id="651" name="Google Shape;65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8375" y="3293250"/>
            <a:ext cx="1398253" cy="16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9"/>
          <p:cNvSpPr txBox="1"/>
          <p:nvPr>
            <p:ph type="title"/>
          </p:nvPr>
        </p:nvSpPr>
        <p:spPr>
          <a:xfrm>
            <a:off x="1130325" y="1635700"/>
            <a:ext cx="6782100" cy="16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Έρευνα με επίκεντρο το χρήστη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0"/>
          <p:cNvSpPr/>
          <p:nvPr/>
        </p:nvSpPr>
        <p:spPr>
          <a:xfrm>
            <a:off x="4314875" y="1851350"/>
            <a:ext cx="4524000" cy="2075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70"/>
          <p:cNvSpPr txBox="1"/>
          <p:nvPr>
            <p:ph type="ctrTitle"/>
          </p:nvPr>
        </p:nvSpPr>
        <p:spPr>
          <a:xfrm>
            <a:off x="4322325" y="941450"/>
            <a:ext cx="4561200" cy="893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/>
              <a:t>Μελισσοκόμοι</a:t>
            </a:r>
            <a:endParaRPr sz="4500"/>
          </a:p>
        </p:txBody>
      </p:sp>
      <p:sp>
        <p:nvSpPr>
          <p:cNvPr id="663" name="Google Shape;663;p70"/>
          <p:cNvSpPr txBox="1"/>
          <p:nvPr>
            <p:ph idx="1" type="subTitle"/>
          </p:nvPr>
        </p:nvSpPr>
        <p:spPr>
          <a:xfrm>
            <a:off x="4374600" y="1920307"/>
            <a:ext cx="4343400" cy="1987200"/>
          </a:xfrm>
          <a:prstGeom prst="rect">
            <a:avLst/>
          </a:prstGeom>
          <a:effectLst>
            <a:outerShdw blurRad="114300" rotWithShape="0" algn="bl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-GB" sz="2000">
                <a:solidFill>
                  <a:srgbClr val="38761D"/>
                </a:solidFill>
              </a:rPr>
              <a:t>Έρευνα Πεδίου</a:t>
            </a:r>
            <a:endParaRPr sz="2000">
              <a:solidFill>
                <a:srgbClr val="38761D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-GB" sz="2000">
                <a:solidFill>
                  <a:srgbClr val="38761D"/>
                </a:solidFill>
              </a:rPr>
              <a:t>Ανάλυση χρηστών</a:t>
            </a:r>
            <a:endParaRPr sz="2000">
              <a:solidFill>
                <a:srgbClr val="38761D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-GB" sz="2000">
                <a:solidFill>
                  <a:srgbClr val="38761D"/>
                </a:solidFill>
              </a:rPr>
              <a:t>Καταγραφή και Ανάλυση μελισσοκομικών χειρισμών</a:t>
            </a:r>
            <a:endParaRPr sz="2000">
              <a:solidFill>
                <a:srgbClr val="38761D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GB" sz="2000">
                <a:solidFill>
                  <a:srgbClr val="1C4587"/>
                </a:solidFill>
              </a:rPr>
              <a:t>Αξιολόγηση με χρήστες κατά την Πιλοτική Εφαρμογή</a:t>
            </a:r>
            <a:endParaRPr sz="20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71"/>
          <p:cNvPicPr preferRelativeResize="0"/>
          <p:nvPr/>
        </p:nvPicPr>
        <p:blipFill rotWithShape="1">
          <a:blip r:embed="rId3">
            <a:alphaModFix/>
          </a:blip>
          <a:srcRect b="17062" l="0" r="0" t="9547"/>
          <a:stretch/>
        </p:blipFill>
        <p:spPr>
          <a:xfrm>
            <a:off x="0" y="445400"/>
            <a:ext cx="9144000" cy="46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1"/>
          <p:cNvSpPr/>
          <p:nvPr/>
        </p:nvSpPr>
        <p:spPr>
          <a:xfrm>
            <a:off x="4314875" y="1851350"/>
            <a:ext cx="4524000" cy="2075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71"/>
          <p:cNvSpPr txBox="1"/>
          <p:nvPr>
            <p:ph type="ctrTitle"/>
          </p:nvPr>
        </p:nvSpPr>
        <p:spPr>
          <a:xfrm>
            <a:off x="4322325" y="941450"/>
            <a:ext cx="4561200" cy="893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>
                <a:solidFill>
                  <a:schemeClr val="dk2"/>
                </a:solidFill>
              </a:rPr>
              <a:t>Ερευνητές</a:t>
            </a:r>
            <a:endParaRPr sz="4500">
              <a:solidFill>
                <a:schemeClr val="dk2"/>
              </a:solidFill>
            </a:endParaRPr>
          </a:p>
        </p:txBody>
      </p:sp>
      <p:sp>
        <p:nvSpPr>
          <p:cNvPr id="671" name="Google Shape;671;p71"/>
          <p:cNvSpPr txBox="1"/>
          <p:nvPr>
            <p:ph idx="1" type="subTitle"/>
          </p:nvPr>
        </p:nvSpPr>
        <p:spPr>
          <a:xfrm>
            <a:off x="4374600" y="1920307"/>
            <a:ext cx="4343400" cy="1987200"/>
          </a:xfrm>
          <a:prstGeom prst="rect">
            <a:avLst/>
          </a:prstGeom>
          <a:effectLst>
            <a:outerShdw blurRad="114300" rotWithShape="0" algn="bl">
              <a:srgbClr val="000000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-GB" sz="2000">
                <a:solidFill>
                  <a:srgbClr val="38761D"/>
                </a:solidFill>
              </a:rPr>
              <a:t>Έρευνα Μεθόδων</a:t>
            </a:r>
            <a:endParaRPr sz="2000">
              <a:solidFill>
                <a:srgbClr val="38761D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-GB" sz="2000">
                <a:solidFill>
                  <a:srgbClr val="38761D"/>
                </a:solidFill>
              </a:rPr>
              <a:t>Ανάλυση χρηστών</a:t>
            </a:r>
            <a:endParaRPr sz="2000">
              <a:solidFill>
                <a:srgbClr val="38761D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lang="en-GB" sz="2000">
                <a:solidFill>
                  <a:srgbClr val="38761D"/>
                </a:solidFill>
              </a:rPr>
              <a:t>Καταγραφή και Ανάλυση Ερευνητικών δεδομένων</a:t>
            </a:r>
            <a:endParaRPr sz="2000">
              <a:solidFill>
                <a:srgbClr val="38761D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Char char="●"/>
            </a:pPr>
            <a:r>
              <a:rPr lang="en-GB" sz="2000">
                <a:solidFill>
                  <a:srgbClr val="1C4587"/>
                </a:solidFill>
              </a:rPr>
              <a:t>Αξιολόγηση με χρήστες κατά την Πιλοτική Εφαρμογή</a:t>
            </a:r>
            <a:endParaRPr sz="20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72"/>
          <p:cNvPicPr preferRelativeResize="0"/>
          <p:nvPr/>
        </p:nvPicPr>
        <p:blipFill rotWithShape="1">
          <a:blip r:embed="rId3">
            <a:alphaModFix/>
          </a:blip>
          <a:srcRect b="17784" l="0" r="0" t="8512"/>
          <a:stretch/>
        </p:blipFill>
        <p:spPr>
          <a:xfrm>
            <a:off x="0" y="651747"/>
            <a:ext cx="9144003" cy="449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5175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3"/>
          <p:cNvSpPr txBox="1"/>
          <p:nvPr>
            <p:ph idx="4294967295" type="subTitle"/>
          </p:nvPr>
        </p:nvSpPr>
        <p:spPr>
          <a:xfrm>
            <a:off x="599250" y="975300"/>
            <a:ext cx="7945500" cy="3804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b="1" lang="en-GB" sz="1900">
                <a:solidFill>
                  <a:srgbClr val="FFFFFF"/>
                </a:solidFill>
              </a:rPr>
              <a:t>Σχεδίαση Διαδράσεων</a:t>
            </a:r>
            <a:endParaRPr b="1" sz="1900">
              <a:solidFill>
                <a:srgbClr val="FFFFFF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b="1" lang="en-GB" sz="1900">
                <a:solidFill>
                  <a:srgbClr val="FFFFFF"/>
                </a:solidFill>
              </a:rPr>
              <a:t>Σχεδίαση και ανάπτυξη πρωτοτύπων των Διαδραστικών Συστημάτων (Beekeper’s Journaling with Tangibles / Wearables)</a:t>
            </a:r>
            <a:endParaRPr b="1" sz="1900">
              <a:solidFill>
                <a:srgbClr val="FFFFFF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b="1" lang="en-GB" sz="1900">
                <a:solidFill>
                  <a:srgbClr val="FFFFFF"/>
                </a:solidFill>
              </a:rPr>
              <a:t>Πληροφοριακά σύστημα: ΙΟΤ, DB, Services etc</a:t>
            </a:r>
            <a:endParaRPr b="1" sz="1900">
              <a:solidFill>
                <a:srgbClr val="FFFFFF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b="1" lang="en-GB" sz="1900">
                <a:solidFill>
                  <a:srgbClr val="FFFFFF"/>
                </a:solidFill>
              </a:rPr>
              <a:t>Τεχνολογίες ΙΟΤ (Gateways, Nodes)</a:t>
            </a:r>
            <a:endParaRPr b="1" sz="1900">
              <a:solidFill>
                <a:srgbClr val="FFFFFF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b="1" lang="en-GB" sz="1900">
                <a:solidFill>
                  <a:srgbClr val="FFFFFF"/>
                </a:solidFill>
              </a:rPr>
              <a:t>Συστήματα συλλογής Περιβαλλοντικών Δεδομένων (Weather &amp; Environmental Data) &amp; Αυτοματισμοί (Κυψέλης)</a:t>
            </a:r>
            <a:endParaRPr b="1" sz="1900">
              <a:solidFill>
                <a:srgbClr val="FFFFFF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b="1" lang="en-GB" sz="1900">
                <a:solidFill>
                  <a:srgbClr val="FFFFFF"/>
                </a:solidFill>
              </a:rPr>
              <a:t>Ανάλυση Δεδομένω</a:t>
            </a:r>
            <a:r>
              <a:rPr b="1" lang="en-GB" sz="1900">
                <a:solidFill>
                  <a:srgbClr val="FFFFFF"/>
                </a:solidFill>
              </a:rPr>
              <a:t>ν</a:t>
            </a:r>
            <a:endParaRPr b="1" sz="1900">
              <a:solidFill>
                <a:srgbClr val="FFFFFF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b="1" lang="en-GB" sz="1900">
                <a:solidFill>
                  <a:srgbClr val="FFFFFF"/>
                </a:solidFill>
              </a:rPr>
              <a:t>Παρουσίαση Συμπερασμάτων και Δεδομένων</a:t>
            </a:r>
            <a:endParaRPr b="1" sz="1900">
              <a:solidFill>
                <a:srgbClr val="FFFFFF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b="1" lang="en-GB" sz="1900">
                <a:solidFill>
                  <a:srgbClr val="FFFFFF"/>
                </a:solidFill>
              </a:rPr>
              <a:t>Δημιουργία UI (web - mobile)</a:t>
            </a:r>
            <a:endParaRPr b="1" sz="1900">
              <a:solidFill>
                <a:srgbClr val="FFFFFF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b="1" lang="en-GB" sz="1900">
                <a:solidFill>
                  <a:srgbClr val="FFFFFF"/>
                </a:solidFill>
              </a:rPr>
              <a:t>DataVis</a:t>
            </a:r>
            <a:endParaRPr b="1" sz="1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4"/>
          <p:cNvSpPr txBox="1"/>
          <p:nvPr>
            <p:ph type="ctrTitle"/>
          </p:nvPr>
        </p:nvSpPr>
        <p:spPr>
          <a:xfrm>
            <a:off x="729450" y="1322450"/>
            <a:ext cx="7688100" cy="624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FFFFFF"/>
                </a:solidFill>
              </a:rPr>
              <a:t>Πιλοτική Εφαρμογή</a:t>
            </a:r>
            <a:endParaRPr sz="2500">
              <a:solidFill>
                <a:srgbClr val="FFFFFF"/>
              </a:solidFill>
            </a:endParaRPr>
          </a:p>
        </p:txBody>
      </p:sp>
      <p:sp>
        <p:nvSpPr>
          <p:cNvPr id="688" name="Google Shape;688;p74"/>
          <p:cNvSpPr txBox="1"/>
          <p:nvPr>
            <p:ph idx="1" type="subTitle"/>
          </p:nvPr>
        </p:nvSpPr>
        <p:spPr>
          <a:xfrm>
            <a:off x="808150" y="1947350"/>
            <a:ext cx="7688100" cy="2410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GB" sz="2000">
                <a:solidFill>
                  <a:srgbClr val="FFFFFF"/>
                </a:solidFill>
              </a:rPr>
              <a:t>Σχεδίαση Πιλοτικής Εφαρμογής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GB" sz="2000">
                <a:solidFill>
                  <a:srgbClr val="FFFFFF"/>
                </a:solidFill>
              </a:rPr>
              <a:t>Εφαρμογή στο Πεδίο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GB" sz="2000">
                <a:solidFill>
                  <a:srgbClr val="FFFFFF"/>
                </a:solidFill>
              </a:rPr>
              <a:t>Αξιολόγηση και Αναφορά Αποτελεσμάτων Πιλοτικής Εφαρμογής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500" y="0"/>
            <a:ext cx="73977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75"/>
          <p:cNvSpPr txBox="1"/>
          <p:nvPr/>
        </p:nvSpPr>
        <p:spPr>
          <a:xfrm rot="-5400000">
            <a:off x="-57625" y="2776250"/>
            <a:ext cx="218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Hardware Agnostic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76"/>
          <p:cNvPicPr preferRelativeResize="0"/>
          <p:nvPr/>
        </p:nvPicPr>
        <p:blipFill rotWithShape="1">
          <a:blip r:embed="rId3">
            <a:alphaModFix/>
          </a:blip>
          <a:srcRect b="6576" l="27360" r="13964" t="0"/>
          <a:stretch/>
        </p:blipFill>
        <p:spPr>
          <a:xfrm>
            <a:off x="485300" y="1523275"/>
            <a:ext cx="2843575" cy="25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76"/>
          <p:cNvPicPr preferRelativeResize="0"/>
          <p:nvPr/>
        </p:nvPicPr>
        <p:blipFill rotWithShape="1">
          <a:blip r:embed="rId4">
            <a:alphaModFix/>
          </a:blip>
          <a:srcRect b="28833" l="0" r="51996" t="15428"/>
          <a:stretch/>
        </p:blipFill>
        <p:spPr>
          <a:xfrm>
            <a:off x="3654575" y="888600"/>
            <a:ext cx="5247601" cy="384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715943"/>
            <a:ext cx="9144003" cy="4192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107" y="0"/>
            <a:ext cx="65374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0"/>
          <p:cNvSpPr txBox="1"/>
          <p:nvPr>
            <p:ph idx="4294967295" type="subTitle"/>
          </p:nvPr>
        </p:nvSpPr>
        <p:spPr>
          <a:xfrm>
            <a:off x="635250" y="2872850"/>
            <a:ext cx="7688100" cy="1671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</a:rPr>
              <a:t>[ΠΕΠΝΑ 2019] ΝΑΙΓ1-0043435  «Σχεδίαση και Ανάπτυξη Καινοτόμων Ψηφιακών Τεχνολογικών Υποδομών και Υπηρεσιών για την Υποστήριξη και Οριζόντια Παρακολούθηση Αγροδιατροφικών Πρακτικών»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-GB" sz="1600">
                <a:solidFill>
                  <a:schemeClr val="lt1"/>
                </a:solidFill>
              </a:rPr>
              <a:t>[ΠΕΠΝΑ 2017] ΟΠΣ (MIS) 5007918 «Υποδομές για την Σχεδίαση Διαδραστικών Υπηρεσιών, Συστημάτων και Εφαρμογών με έμφαση στην Αγροδιατροφή και στον Τουρισμό Εμπειρίας»</a:t>
            </a:r>
            <a:endParaRPr b="1" sz="1600">
              <a:solidFill>
                <a:schemeClr val="lt1"/>
              </a:solidFill>
            </a:endParaRPr>
          </a:p>
        </p:txBody>
      </p:sp>
      <p:pic>
        <p:nvPicPr>
          <p:cNvPr id="446" name="Google Shape;44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7638" y="4666256"/>
            <a:ext cx="1739163" cy="3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175" y="1308425"/>
            <a:ext cx="839300" cy="8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0"/>
          <p:cNvSpPr txBox="1"/>
          <p:nvPr>
            <p:ph idx="4294967295" type="subTitle"/>
          </p:nvPr>
        </p:nvSpPr>
        <p:spPr>
          <a:xfrm>
            <a:off x="1684675" y="1185250"/>
            <a:ext cx="6791100" cy="1047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2500">
                <a:solidFill>
                  <a:schemeClr val="lt1"/>
                </a:solidFill>
              </a:rPr>
              <a:t>Πανεπιστήμιο Αιγαίου</a:t>
            </a:r>
            <a:br>
              <a:rPr b="1" lang="en-GB" sz="2400">
                <a:solidFill>
                  <a:schemeClr val="lt1"/>
                </a:solidFill>
              </a:rPr>
            </a:br>
            <a:r>
              <a:rPr b="1" lang="en-GB" sz="2100">
                <a:solidFill>
                  <a:schemeClr val="lt1"/>
                </a:solidFill>
              </a:rPr>
              <a:t>Τμήμα Μηχανικών Σχεδίασης Προϊόντων και Συστημάτων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55242"/>
            <a:ext cx="2922024" cy="254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4424" y="1064154"/>
            <a:ext cx="3687776" cy="333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3724" y="1373737"/>
            <a:ext cx="2077001" cy="2711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75" y="677425"/>
            <a:ext cx="5483125" cy="33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78"/>
          <p:cNvSpPr txBox="1"/>
          <p:nvPr/>
        </p:nvSpPr>
        <p:spPr>
          <a:xfrm>
            <a:off x="6510200" y="918775"/>
            <a:ext cx="213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Open Sans"/>
                <a:ea typeface="Open Sans"/>
                <a:cs typeface="Open Sans"/>
                <a:sym typeface="Open Sans"/>
              </a:rPr>
              <a:t>www.kudzu.gr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79"/>
          <p:cNvPicPr preferRelativeResize="0"/>
          <p:nvPr/>
        </p:nvPicPr>
        <p:blipFill rotWithShape="1">
          <a:blip r:embed="rId3">
            <a:alphaModFix/>
          </a:blip>
          <a:srcRect b="11466" l="0" r="0" t="3723"/>
          <a:stretch/>
        </p:blipFill>
        <p:spPr>
          <a:xfrm>
            <a:off x="0" y="761975"/>
            <a:ext cx="9144003" cy="43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79"/>
          <p:cNvSpPr txBox="1"/>
          <p:nvPr>
            <p:ph idx="4294967295" type="subTitle"/>
          </p:nvPr>
        </p:nvSpPr>
        <p:spPr>
          <a:xfrm>
            <a:off x="173375" y="109675"/>
            <a:ext cx="7294200" cy="65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300">
                <a:solidFill>
                  <a:schemeClr val="dk2"/>
                </a:solidFill>
              </a:rPr>
              <a:t>Πρωτοτυποποίηση Συστημάτων</a:t>
            </a:r>
            <a:endParaRPr b="1"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80"/>
          <p:cNvPicPr preferRelativeResize="0"/>
          <p:nvPr/>
        </p:nvPicPr>
        <p:blipFill rotWithShape="1">
          <a:blip r:embed="rId3">
            <a:alphaModFix/>
          </a:blip>
          <a:srcRect b="8190" l="0" r="0" t="5506"/>
          <a:stretch/>
        </p:blipFill>
        <p:spPr>
          <a:xfrm>
            <a:off x="0" y="704719"/>
            <a:ext cx="9143997" cy="443878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80"/>
          <p:cNvSpPr txBox="1"/>
          <p:nvPr>
            <p:ph idx="4294967295" type="subTitle"/>
          </p:nvPr>
        </p:nvSpPr>
        <p:spPr>
          <a:xfrm>
            <a:off x="173375" y="109675"/>
            <a:ext cx="7294200" cy="65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300">
                <a:solidFill>
                  <a:schemeClr val="dk2"/>
                </a:solidFill>
              </a:rPr>
              <a:t>Πρωτοτυποποίηση Συστημάτων</a:t>
            </a:r>
            <a:endParaRPr b="1"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81"/>
          <p:cNvPicPr preferRelativeResize="0"/>
          <p:nvPr/>
        </p:nvPicPr>
        <p:blipFill rotWithShape="1">
          <a:blip r:embed="rId3">
            <a:alphaModFix/>
          </a:blip>
          <a:srcRect b="9286" l="0" r="0" t="5672"/>
          <a:stretch/>
        </p:blipFill>
        <p:spPr>
          <a:xfrm>
            <a:off x="0" y="769508"/>
            <a:ext cx="9144003" cy="4373991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81"/>
          <p:cNvSpPr txBox="1"/>
          <p:nvPr>
            <p:ph idx="4294967295" type="subTitle"/>
          </p:nvPr>
        </p:nvSpPr>
        <p:spPr>
          <a:xfrm>
            <a:off x="173375" y="109675"/>
            <a:ext cx="7294200" cy="65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300">
                <a:solidFill>
                  <a:schemeClr val="dk2"/>
                </a:solidFill>
              </a:rPr>
              <a:t>Πρωτοτυποποίηση Συστημάτων</a:t>
            </a:r>
            <a:endParaRPr b="1"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82"/>
          <p:cNvPicPr preferRelativeResize="0"/>
          <p:nvPr/>
        </p:nvPicPr>
        <p:blipFill rotWithShape="1">
          <a:blip r:embed="rId3">
            <a:alphaModFix/>
          </a:blip>
          <a:srcRect b="16694" l="0" r="0" t="0"/>
          <a:stretch/>
        </p:blipFill>
        <p:spPr>
          <a:xfrm>
            <a:off x="0" y="858614"/>
            <a:ext cx="9143997" cy="42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82"/>
          <p:cNvSpPr txBox="1"/>
          <p:nvPr>
            <p:ph idx="4294967295" type="subTitle"/>
          </p:nvPr>
        </p:nvSpPr>
        <p:spPr>
          <a:xfrm>
            <a:off x="173375" y="109675"/>
            <a:ext cx="7294200" cy="65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300">
                <a:solidFill>
                  <a:schemeClr val="dk2"/>
                </a:solidFill>
              </a:rPr>
              <a:t>Πρωτοτυποποίηση Συστημάτων</a:t>
            </a:r>
            <a:endParaRPr b="1"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83"/>
          <p:cNvPicPr preferRelativeResize="0"/>
          <p:nvPr/>
        </p:nvPicPr>
        <p:blipFill rotWithShape="1">
          <a:blip r:embed="rId3">
            <a:alphaModFix/>
          </a:blip>
          <a:srcRect b="0" l="0" r="0" t="12914"/>
          <a:stretch/>
        </p:blipFill>
        <p:spPr>
          <a:xfrm>
            <a:off x="0" y="664219"/>
            <a:ext cx="9144003" cy="447928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83"/>
          <p:cNvSpPr txBox="1"/>
          <p:nvPr>
            <p:ph idx="4294967295" type="subTitle"/>
          </p:nvPr>
        </p:nvSpPr>
        <p:spPr>
          <a:xfrm>
            <a:off x="173375" y="109675"/>
            <a:ext cx="7294200" cy="65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300">
                <a:solidFill>
                  <a:schemeClr val="dk2"/>
                </a:solidFill>
              </a:rPr>
              <a:t>Πρωτοτυποποίηση Συστημάτων</a:t>
            </a:r>
            <a:endParaRPr b="1"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84"/>
          <p:cNvPicPr preferRelativeResize="0"/>
          <p:nvPr/>
        </p:nvPicPr>
        <p:blipFill rotWithShape="1">
          <a:blip r:embed="rId3">
            <a:alphaModFix/>
          </a:blip>
          <a:srcRect b="2828" l="0" r="0" t="5353"/>
          <a:stretch/>
        </p:blipFill>
        <p:spPr>
          <a:xfrm>
            <a:off x="0" y="421193"/>
            <a:ext cx="9143997" cy="4722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85"/>
          <p:cNvPicPr preferRelativeResize="0"/>
          <p:nvPr/>
        </p:nvPicPr>
        <p:blipFill rotWithShape="1">
          <a:blip r:embed="rId3">
            <a:alphaModFix/>
          </a:blip>
          <a:srcRect b="12126" l="0" r="0" t="0"/>
          <a:stretch/>
        </p:blipFill>
        <p:spPr>
          <a:xfrm>
            <a:off x="0" y="623600"/>
            <a:ext cx="9144003" cy="4519901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85"/>
          <p:cNvSpPr txBox="1"/>
          <p:nvPr>
            <p:ph idx="4294967295" type="subTitle"/>
          </p:nvPr>
        </p:nvSpPr>
        <p:spPr>
          <a:xfrm>
            <a:off x="173375" y="109675"/>
            <a:ext cx="7294200" cy="65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300">
                <a:solidFill>
                  <a:schemeClr val="dk2"/>
                </a:solidFill>
              </a:rPr>
              <a:t>Πρωτοτυποποίηση Συστημάτων</a:t>
            </a:r>
            <a:endParaRPr b="1"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6"/>
          <p:cNvPicPr preferRelativeResize="0"/>
          <p:nvPr/>
        </p:nvPicPr>
        <p:blipFill rotWithShape="1">
          <a:blip r:embed="rId3">
            <a:alphaModFix/>
          </a:blip>
          <a:srcRect b="5508" l="0" r="0" t="8815"/>
          <a:stretch/>
        </p:blipFill>
        <p:spPr>
          <a:xfrm>
            <a:off x="0" y="737114"/>
            <a:ext cx="9144003" cy="4406386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6"/>
          <p:cNvSpPr txBox="1"/>
          <p:nvPr>
            <p:ph idx="4294967295" type="subTitle"/>
          </p:nvPr>
        </p:nvSpPr>
        <p:spPr>
          <a:xfrm>
            <a:off x="173375" y="109675"/>
            <a:ext cx="7294200" cy="65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300">
                <a:solidFill>
                  <a:schemeClr val="dk2"/>
                </a:solidFill>
              </a:rPr>
              <a:t>Πρωτοτυποποίηση Συστημάτων</a:t>
            </a:r>
            <a:endParaRPr b="1"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1"/>
          <p:cNvSpPr txBox="1"/>
          <p:nvPr>
            <p:ph type="title"/>
          </p:nvPr>
        </p:nvSpPr>
        <p:spPr>
          <a:xfrm>
            <a:off x="660875" y="547600"/>
            <a:ext cx="7926900" cy="9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/>
              <a:t>Συνεργαζόμενοι Φορείς</a:t>
            </a:r>
            <a:endParaRPr sz="1900"/>
          </a:p>
        </p:txBody>
      </p:sp>
      <p:pic>
        <p:nvPicPr>
          <p:cNvPr id="454" name="Google Shape;45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675" y="1519575"/>
            <a:ext cx="1266276" cy="66124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1"/>
          <p:cNvSpPr txBox="1"/>
          <p:nvPr/>
        </p:nvSpPr>
        <p:spPr>
          <a:xfrm>
            <a:off x="2575550" y="2373025"/>
            <a:ext cx="5730300" cy="12621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402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ΕΛΓΟ ΔΗΜΗΤΡΑ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Ινστιτούτο Μεσογειακών και Δασικών Οικοσυστημάτων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Εργαστήριο Μελισσοκομίας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ΕΥ: Σοφία Γούναρη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www.fria.gr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51"/>
          <p:cNvSpPr txBox="1"/>
          <p:nvPr/>
        </p:nvSpPr>
        <p:spPr>
          <a:xfrm>
            <a:off x="2575550" y="1385159"/>
            <a:ext cx="2110800" cy="1046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402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KUDZU Ι.Κ.Ε.</a:t>
            </a:r>
            <a:endParaRPr b="1">
              <a:solidFill>
                <a:srgbClr val="E691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IOT Software &amp; Hardware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ΕΥ: Δημήτρης Μάμαλης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www.kudzu.gr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2675" y="2508050"/>
            <a:ext cx="1266275" cy="88639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1"/>
          <p:cNvSpPr txBox="1"/>
          <p:nvPr/>
        </p:nvSpPr>
        <p:spPr>
          <a:xfrm>
            <a:off x="2588800" y="3563975"/>
            <a:ext cx="4823400" cy="12621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402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ΠΑΝΕΠΙΣΤΗΜΙΟ</a:t>
            </a:r>
            <a:r>
              <a:rPr b="1" lang="en-GB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ΑΙΓΑΙΟΥ</a:t>
            </a:r>
            <a:endParaRPr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Μηχανικών Σχεδίασης Προϊόντων και Συστημάτων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Εργαστήριο Σχεδίασης Διαδραστικών Συστημάτων  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ΕΥ: Μόδεστος Σταυράκης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www.syros.aegean.gr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Google Shape;459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1075" y="3645467"/>
            <a:ext cx="1149475" cy="11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87"/>
          <p:cNvPicPr preferRelativeResize="0"/>
          <p:nvPr/>
        </p:nvPicPr>
        <p:blipFill rotWithShape="1">
          <a:blip r:embed="rId3">
            <a:alphaModFix/>
          </a:blip>
          <a:srcRect b="8983" l="0" r="0" t="1889"/>
          <a:stretch/>
        </p:blipFill>
        <p:spPr>
          <a:xfrm>
            <a:off x="0" y="558930"/>
            <a:ext cx="9144003" cy="4584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88"/>
          <p:cNvSpPr txBox="1"/>
          <p:nvPr>
            <p:ph idx="4294967295" type="subTitle"/>
          </p:nvPr>
        </p:nvSpPr>
        <p:spPr>
          <a:xfrm>
            <a:off x="843925" y="2349925"/>
            <a:ext cx="3659400" cy="667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lt1"/>
                </a:solidFill>
              </a:rPr>
              <a:t>Κάλυψη Δικτύου</a:t>
            </a:r>
            <a:endParaRPr sz="3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300">
                <a:solidFill>
                  <a:schemeClr val="lt1"/>
                </a:solidFill>
              </a:rPr>
              <a:t>LoRa / TTN</a:t>
            </a:r>
            <a:endParaRPr sz="3300">
              <a:solidFill>
                <a:schemeClr val="lt1"/>
              </a:solidFill>
            </a:endParaRPr>
          </a:p>
        </p:txBody>
      </p:sp>
      <p:pic>
        <p:nvPicPr>
          <p:cNvPr id="773" name="Google Shape;77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924" y="1383949"/>
            <a:ext cx="3439699" cy="110315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74" name="Google Shape;77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9425" y="1606225"/>
            <a:ext cx="4634575" cy="26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845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5" y="1255"/>
            <a:ext cx="9144001" cy="514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90"/>
          <p:cNvSpPr txBox="1"/>
          <p:nvPr>
            <p:ph idx="4294967295" type="subTitle"/>
          </p:nvPr>
        </p:nvSpPr>
        <p:spPr>
          <a:xfrm>
            <a:off x="843925" y="2349925"/>
            <a:ext cx="3659400" cy="667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lt1"/>
                </a:solidFill>
              </a:rPr>
              <a:t>Κάλυψη Δικτύου</a:t>
            </a:r>
            <a:endParaRPr sz="3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3300">
                <a:solidFill>
                  <a:schemeClr val="lt1"/>
                </a:solidFill>
              </a:rPr>
              <a:t>Helium</a:t>
            </a:r>
            <a:endParaRPr sz="3300">
              <a:solidFill>
                <a:schemeClr val="lt1"/>
              </a:solidFill>
            </a:endParaRPr>
          </a:p>
        </p:txBody>
      </p:sp>
      <p:pic>
        <p:nvPicPr>
          <p:cNvPr id="786" name="Google Shape;78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924" y="1383949"/>
            <a:ext cx="3439699" cy="110315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7" name="Google Shape;787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11575"/>
            <a:ext cx="4335875" cy="3537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91"/>
          <p:cNvSpPr txBox="1"/>
          <p:nvPr>
            <p:ph type="title"/>
          </p:nvPr>
        </p:nvSpPr>
        <p:spPr>
          <a:xfrm>
            <a:off x="729450" y="1322450"/>
            <a:ext cx="4977900" cy="3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BeeHero (Israel),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Pollenity (Bulgaria)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Arnia (Italy)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Olombria (UK)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Beep (Netherlands)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ApisProtect (Ireland)</a:t>
            </a:r>
            <a:endParaRPr/>
          </a:p>
        </p:txBody>
      </p:sp>
      <p:sp>
        <p:nvSpPr>
          <p:cNvPr id="793" name="Google Shape;793;p91"/>
          <p:cNvSpPr txBox="1"/>
          <p:nvPr>
            <p:ph idx="4294967295" type="subTitle"/>
          </p:nvPr>
        </p:nvSpPr>
        <p:spPr>
          <a:xfrm>
            <a:off x="661575" y="437350"/>
            <a:ext cx="8165700" cy="710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300">
                <a:solidFill>
                  <a:schemeClr val="lt1"/>
                </a:solidFill>
              </a:rPr>
              <a:t>Έργα bee/agri-tech ανά τον κόσμο: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94" name="Google Shape;79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127" y="1322450"/>
            <a:ext cx="979599" cy="9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91"/>
          <p:cNvPicPr preferRelativeResize="0"/>
          <p:nvPr/>
        </p:nvPicPr>
        <p:blipFill rotWithShape="1">
          <a:blip r:embed="rId4">
            <a:alphaModFix/>
          </a:blip>
          <a:srcRect b="18957" l="34261" r="25543" t="7734"/>
          <a:stretch/>
        </p:blipFill>
        <p:spPr>
          <a:xfrm>
            <a:off x="6961725" y="1322450"/>
            <a:ext cx="1611202" cy="16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91"/>
          <p:cNvPicPr preferRelativeResize="0"/>
          <p:nvPr/>
        </p:nvPicPr>
        <p:blipFill rotWithShape="1">
          <a:blip r:embed="rId5">
            <a:alphaModFix/>
          </a:blip>
          <a:srcRect b="24262" l="5715" r="7298" t="25380"/>
          <a:stretch/>
        </p:blipFill>
        <p:spPr>
          <a:xfrm>
            <a:off x="5982125" y="2288213"/>
            <a:ext cx="979600" cy="56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2125" y="2855297"/>
            <a:ext cx="2590800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92"/>
          <p:cNvSpPr txBox="1"/>
          <p:nvPr>
            <p:ph type="title"/>
          </p:nvPr>
        </p:nvSpPr>
        <p:spPr>
          <a:xfrm>
            <a:off x="3087350" y="1179025"/>
            <a:ext cx="5887500" cy="981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iohive.aegean.gr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03" name="Google Shape;80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850" y="1231275"/>
            <a:ext cx="1515925" cy="15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9504" y="1944662"/>
            <a:ext cx="1955298" cy="62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3"/>
          <p:cNvSpPr txBox="1"/>
          <p:nvPr>
            <p:ph type="ctrTitle"/>
          </p:nvPr>
        </p:nvSpPr>
        <p:spPr>
          <a:xfrm>
            <a:off x="274050" y="1570500"/>
            <a:ext cx="5710500" cy="16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Βοηθήστε μας με την συμμετοχή σας !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2"/>
          <p:cNvSpPr txBox="1"/>
          <p:nvPr>
            <p:ph type="ctrTitle"/>
          </p:nvPr>
        </p:nvSpPr>
        <p:spPr>
          <a:xfrm>
            <a:off x="729450" y="1322450"/>
            <a:ext cx="7688100" cy="3343800"/>
          </a:xfrm>
          <a:prstGeom prst="rect">
            <a:avLst/>
          </a:prstGeom>
          <a:effectLst>
            <a:outerShdw blurRad="185738" rotWithShape="0" algn="bl" dir="1319999" dist="19050">
              <a:srgbClr val="000000">
                <a:alpha val="69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</a:rPr>
              <a:t>Σχεδίαση Διαδράσεων </a:t>
            </a:r>
            <a:endParaRPr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D9D9D9"/>
                </a:solidFill>
              </a:rPr>
              <a:t>Υλοποίηση Συστημάτων &amp; Υποδομών</a:t>
            </a:r>
            <a:endParaRPr sz="4800">
              <a:solidFill>
                <a:srgbClr val="D9D9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dk2"/>
                </a:solidFill>
              </a:rPr>
              <a:t>Ανάλυση Δεδομένων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465" name="Google Shape;465;p52"/>
          <p:cNvSpPr txBox="1"/>
          <p:nvPr/>
        </p:nvSpPr>
        <p:spPr>
          <a:xfrm>
            <a:off x="1744975" y="200405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3"/>
          <p:cNvSpPr txBox="1"/>
          <p:nvPr>
            <p:ph type="title"/>
          </p:nvPr>
        </p:nvSpPr>
        <p:spPr>
          <a:xfrm>
            <a:off x="189050" y="516125"/>
            <a:ext cx="88062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Συσκευές Τηλεμετρίας και καταγραφής Μελισσοκομικών Δεδομενων</a:t>
            </a:r>
            <a:endParaRPr sz="1900"/>
          </a:p>
        </p:txBody>
      </p:sp>
      <p:pic>
        <p:nvPicPr>
          <p:cNvPr id="471" name="Google Shape;47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053" y="1177974"/>
            <a:ext cx="2186076" cy="135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043" y="2663462"/>
            <a:ext cx="2186076" cy="122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050" y="3949950"/>
            <a:ext cx="810324" cy="107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7657" y="1153125"/>
            <a:ext cx="1429381" cy="254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1675" y="1177975"/>
            <a:ext cx="2820152" cy="135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3650" y="3984825"/>
            <a:ext cx="1846062" cy="103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3964" y="3988709"/>
            <a:ext cx="1525879" cy="103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3"/>
          <p:cNvPicPr preferRelativeResize="0"/>
          <p:nvPr/>
        </p:nvPicPr>
        <p:blipFill rotWithShape="1">
          <a:blip r:embed="rId10">
            <a:alphaModFix/>
          </a:blip>
          <a:srcRect b="17733" l="53109" r="3153" t="40074"/>
          <a:stretch/>
        </p:blipFill>
        <p:spPr>
          <a:xfrm>
            <a:off x="2481675" y="2663451"/>
            <a:ext cx="1696287" cy="122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08375" y="1153113"/>
            <a:ext cx="1846050" cy="140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84500" y="2663450"/>
            <a:ext cx="2186074" cy="122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66513" y="2663450"/>
            <a:ext cx="1030826" cy="103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64125" y="3995975"/>
            <a:ext cx="1387219" cy="102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3"/>
          <p:cNvPicPr preferRelativeResize="0"/>
          <p:nvPr/>
        </p:nvPicPr>
        <p:blipFill rotWithShape="1">
          <a:blip r:embed="rId15">
            <a:alphaModFix/>
          </a:blip>
          <a:srcRect b="0" l="11567" r="0" t="0"/>
          <a:stretch/>
        </p:blipFill>
        <p:spPr>
          <a:xfrm>
            <a:off x="7467125" y="3839275"/>
            <a:ext cx="1625677" cy="12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15625" y="3995975"/>
            <a:ext cx="1387225" cy="104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4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Μελισσοκομική Ζυγαριά</a:t>
            </a:r>
            <a:endParaRPr sz="1900"/>
          </a:p>
        </p:txBody>
      </p:sp>
      <p:pic>
        <p:nvPicPr>
          <p:cNvPr id="490" name="Google Shape;49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775" y="1451675"/>
            <a:ext cx="2179800" cy="21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001" y="2997675"/>
            <a:ext cx="1382550" cy="13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7475" y="874850"/>
            <a:ext cx="1382550" cy="1382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4"/>
          <p:cNvSpPr txBox="1"/>
          <p:nvPr/>
        </p:nvSpPr>
        <p:spPr>
          <a:xfrm>
            <a:off x="5687875" y="2427450"/>
            <a:ext cx="121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Λογισμικό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4" name="Google Shape;494;p54"/>
          <p:cNvSpPr txBox="1"/>
          <p:nvPr/>
        </p:nvSpPr>
        <p:spPr>
          <a:xfrm>
            <a:off x="4269500" y="1863750"/>
            <a:ext cx="645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latin typeface="Calibri"/>
                <a:ea typeface="Calibri"/>
                <a:cs typeface="Calibri"/>
                <a:sym typeface="Calibri"/>
              </a:rPr>
              <a:t>+</a:t>
            </a:r>
            <a:endParaRPr sz="8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5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Μελισσοκομική Ζυγαριά ως πολυεργαλείο</a:t>
            </a:r>
            <a:endParaRPr sz="1900"/>
          </a:p>
        </p:txBody>
      </p:sp>
      <p:pic>
        <p:nvPicPr>
          <p:cNvPr id="500" name="Google Shape;50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225" y="969550"/>
            <a:ext cx="5556726" cy="395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6"/>
          <p:cNvSpPr txBox="1"/>
          <p:nvPr>
            <p:ph idx="4294967295" type="title"/>
          </p:nvPr>
        </p:nvSpPr>
        <p:spPr>
          <a:xfrm>
            <a:off x="189050" y="516125"/>
            <a:ext cx="8806200" cy="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Μελισσοκομική Ζυγαριά - Τύποι Αισθητηρίων &amp; Δεδομένα</a:t>
            </a:r>
            <a:endParaRPr sz="1900"/>
          </a:p>
        </p:txBody>
      </p:sp>
      <p:pic>
        <p:nvPicPr>
          <p:cNvPr id="506" name="Google Shape;50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619" y="1575150"/>
            <a:ext cx="2749632" cy="163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Google Shape;507;p56"/>
          <p:cNvGrpSpPr/>
          <p:nvPr/>
        </p:nvGrpSpPr>
        <p:grpSpPr>
          <a:xfrm>
            <a:off x="326459" y="1046525"/>
            <a:ext cx="2500932" cy="1741441"/>
            <a:chOff x="251234" y="1113525"/>
            <a:chExt cx="2500932" cy="1741441"/>
          </a:xfrm>
        </p:grpSpPr>
        <p:pic>
          <p:nvPicPr>
            <p:cNvPr id="508" name="Google Shape;508;p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1234" y="1512241"/>
              <a:ext cx="2500932" cy="134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56"/>
            <p:cNvSpPr txBox="1"/>
            <p:nvPr/>
          </p:nvSpPr>
          <p:spPr>
            <a:xfrm>
              <a:off x="1130600" y="1113525"/>
              <a:ext cx="742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Calibri"/>
                  <a:ea typeface="Calibri"/>
                  <a:cs typeface="Calibri"/>
                  <a:sym typeface="Calibri"/>
                </a:rPr>
                <a:t>Βάρος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0" name="Google Shape;51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652" y="1047988"/>
            <a:ext cx="397275" cy="397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56"/>
          <p:cNvGrpSpPr/>
          <p:nvPr/>
        </p:nvGrpSpPr>
        <p:grpSpPr>
          <a:xfrm>
            <a:off x="6103475" y="1000050"/>
            <a:ext cx="2210275" cy="1630400"/>
            <a:chOff x="6179675" y="1381050"/>
            <a:chExt cx="2210275" cy="1630400"/>
          </a:xfrm>
        </p:grpSpPr>
        <p:pic>
          <p:nvPicPr>
            <p:cNvPr id="512" name="Google Shape;512;p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79675" y="1382513"/>
              <a:ext cx="397275" cy="397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56"/>
            <p:cNvPicPr preferRelativeResize="0"/>
            <p:nvPr/>
          </p:nvPicPr>
          <p:blipFill rotWithShape="1">
            <a:blip r:embed="rId7">
              <a:alphaModFix/>
            </a:blip>
            <a:srcRect b="0" l="0" r="0" t="15576"/>
            <a:stretch/>
          </p:blipFill>
          <p:spPr>
            <a:xfrm>
              <a:off x="6179675" y="1877825"/>
              <a:ext cx="2210275" cy="1133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4" name="Google Shape;514;p56"/>
            <p:cNvSpPr txBox="1"/>
            <p:nvPr/>
          </p:nvSpPr>
          <p:spPr>
            <a:xfrm>
              <a:off x="6716850" y="1381050"/>
              <a:ext cx="1542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Calibri"/>
                  <a:ea typeface="Calibri"/>
                  <a:cs typeface="Calibri"/>
                  <a:sym typeface="Calibri"/>
                </a:rPr>
                <a:t>Θερμοκρασία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5" name="Google Shape;515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89000" y="3550675"/>
            <a:ext cx="4844499" cy="151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6"/>
          <p:cNvSpPr txBox="1"/>
          <p:nvPr/>
        </p:nvSpPr>
        <p:spPr>
          <a:xfrm>
            <a:off x="265250" y="3988800"/>
            <a:ext cx="189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Σχετική Ατμοσφαιρική Υγρασία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56"/>
          <p:cNvSpPr txBox="1"/>
          <p:nvPr/>
        </p:nvSpPr>
        <p:spPr>
          <a:xfrm>
            <a:off x="7019300" y="3999563"/>
            <a:ext cx="189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Α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τ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μοσφαιρική Πίεση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