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Average"/>
      <p:regular r:id="rId30"/>
    </p:embeddedFont>
    <p:embeddedFont>
      <p:font typeface="Oswald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swald-regular.fntdata"/><Relationship Id="rId30" Type="http://schemas.openxmlformats.org/officeDocument/2006/relationships/font" Target="fonts/Average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Oswal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ddbbddf7e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2ddbbddf7e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2abfd80056_0_8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2abfd80056_0_8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2ac6934296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2ac693429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2da7f0e417_1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2da7f0e417_1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2ddbbddf7e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2ddbbddf7e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2ac693429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2ac693429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2da7f0e417_1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2da7f0e417_1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bc406988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3bc40698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ddbbddf7e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2ddbbddf7e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2ddbbddf7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2ddbbddf7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2da7f0e417_1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2da7f0e417_1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2abfd80056_0_8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2abfd80056_0_8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2da7f0e417_1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2da7f0e417_1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2dc3e56a8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2dc3e56a8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2ddbbddf7e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2ddbbddf7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2ddbbddf7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2ddbbddf7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2d509f524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2d509f52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2d509f524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2d509f524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2ac693429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2ac693429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2abfd80056_0_8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2abfd80056_0_8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2abfd80056_0_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2abfd80056_0_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2ac693429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2ac693429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2abfd80056_0_8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2abfd80056_0_8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jpg"/><Relationship Id="rId4" Type="http://schemas.openxmlformats.org/officeDocument/2006/relationships/image" Target="../media/image20.png"/><Relationship Id="rId5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5.jpg"/><Relationship Id="rId6" Type="http://schemas.openxmlformats.org/officeDocument/2006/relationships/image" Target="../media/image3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44.png"/><Relationship Id="rId5" Type="http://schemas.openxmlformats.org/officeDocument/2006/relationships/image" Target="../media/image5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jpg"/><Relationship Id="rId4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Relationship Id="rId4" Type="http://schemas.openxmlformats.org/officeDocument/2006/relationships/image" Target="../media/image7.png"/><Relationship Id="rId5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myhive.aegean.gr/" TargetMode="External"/><Relationship Id="rId4" Type="http://schemas.openxmlformats.org/officeDocument/2006/relationships/hyperlink" Target="https://iohive.aegean.gr/" TargetMode="External"/><Relationship Id="rId9" Type="http://schemas.openxmlformats.org/officeDocument/2006/relationships/hyperlink" Target="https://www.un.org/en/observances/bee-day" TargetMode="External"/><Relationship Id="rId5" Type="http://schemas.openxmlformats.org/officeDocument/2006/relationships/hyperlink" Target="https://www.syros.aegean.gr/el" TargetMode="External"/><Relationship Id="rId6" Type="http://schemas.openxmlformats.org/officeDocument/2006/relationships/hyperlink" Target="https://www.facebook.com/DPSDE" TargetMode="External"/><Relationship Id="rId7" Type="http://schemas.openxmlformats.org/officeDocument/2006/relationships/hyperlink" Target="https://www.facebook.com/isd.aegean" TargetMode="External"/><Relationship Id="rId8" Type="http://schemas.openxmlformats.org/officeDocument/2006/relationships/hyperlink" Target="https://www.facebook.com/IOHive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hyperlink" Target="https://bit.ly/3PAJRiz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Relationship Id="rId4" Type="http://schemas.openxmlformats.org/officeDocument/2006/relationships/image" Target="../media/image22.jp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11.jpg"/><Relationship Id="rId13" Type="http://schemas.openxmlformats.org/officeDocument/2006/relationships/image" Target="../media/image28.jpg"/><Relationship Id="rId1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jpg"/><Relationship Id="rId4" Type="http://schemas.openxmlformats.org/officeDocument/2006/relationships/image" Target="../media/image30.jpg"/><Relationship Id="rId9" Type="http://schemas.openxmlformats.org/officeDocument/2006/relationships/image" Target="../media/image6.jpg"/><Relationship Id="rId15" Type="http://schemas.openxmlformats.org/officeDocument/2006/relationships/image" Target="../media/image42.jpg"/><Relationship Id="rId14" Type="http://schemas.openxmlformats.org/officeDocument/2006/relationships/image" Target="../media/image14.jpg"/><Relationship Id="rId16" Type="http://schemas.openxmlformats.org/officeDocument/2006/relationships/image" Target="../media/image17.jpg"/><Relationship Id="rId5" Type="http://schemas.openxmlformats.org/officeDocument/2006/relationships/image" Target="../media/image39.jpg"/><Relationship Id="rId6" Type="http://schemas.openxmlformats.org/officeDocument/2006/relationships/image" Target="../media/image34.jpg"/><Relationship Id="rId7" Type="http://schemas.openxmlformats.org/officeDocument/2006/relationships/image" Target="../media/image25.jpg"/><Relationship Id="rId8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55"/>
              <a:t>Designing Interactive Systems for Sustainable Beekeeping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Evangelos Nomikos, Theodora Chamaidi,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Modestos Stavrakis</a:t>
            </a:r>
            <a:endParaRPr/>
          </a:p>
        </p:txBody>
      </p:sp>
      <p:sp>
        <p:nvSpPr>
          <p:cNvPr id="61" name="Google Shape;61;p13"/>
          <p:cNvSpPr txBox="1"/>
          <p:nvPr/>
        </p:nvSpPr>
        <p:spPr>
          <a:xfrm>
            <a:off x="610875" y="4204650"/>
            <a:ext cx="7801500" cy="10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Syros</a:t>
            </a:r>
            <a:r>
              <a:rPr lang="en" sz="2100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,</a:t>
            </a:r>
            <a:endParaRPr sz="21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July 9, 2022</a:t>
            </a:r>
            <a:endParaRPr sz="21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2450" y="275925"/>
            <a:ext cx="4519099" cy="66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0504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/>
        </p:nvSpPr>
        <p:spPr>
          <a:xfrm>
            <a:off x="4505375" y="715025"/>
            <a:ext cx="37827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Network Installation</a:t>
            </a:r>
            <a:endParaRPr sz="27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Gateways at Syros and Paros island</a:t>
            </a:r>
            <a:endParaRPr sz="27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Visualization</a:t>
            </a:r>
            <a:endParaRPr/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41225"/>
            <a:ext cx="9144003" cy="410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Inspections / journaling</a:t>
            </a:r>
            <a:endParaRPr/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61625" y="2613477"/>
            <a:ext cx="1924773" cy="2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1900" y="1037975"/>
            <a:ext cx="4747499" cy="395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875" y="1164425"/>
            <a:ext cx="2566326" cy="158451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5"/>
          <p:cNvSpPr txBox="1"/>
          <p:nvPr/>
        </p:nvSpPr>
        <p:spPr>
          <a:xfrm>
            <a:off x="3213725" y="2375700"/>
            <a:ext cx="64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=&gt;</a:t>
            </a:r>
            <a:endParaRPr sz="2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 prototyping</a:t>
            </a:r>
            <a:endParaRPr/>
          </a:p>
        </p:txBody>
      </p:sp>
      <p:pic>
        <p:nvPicPr>
          <p:cNvPr id="174" name="Google Shape;174;p26"/>
          <p:cNvPicPr preferRelativeResize="0"/>
          <p:nvPr/>
        </p:nvPicPr>
        <p:blipFill rotWithShape="1">
          <a:blip r:embed="rId3">
            <a:alphaModFix/>
          </a:blip>
          <a:srcRect b="11466" l="0" r="0" t="3723"/>
          <a:stretch/>
        </p:blipFill>
        <p:spPr>
          <a:xfrm>
            <a:off x="533400" y="1118650"/>
            <a:ext cx="3942390" cy="188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6"/>
          <p:cNvPicPr preferRelativeResize="0"/>
          <p:nvPr/>
        </p:nvPicPr>
        <p:blipFill rotWithShape="1">
          <a:blip r:embed="rId4">
            <a:alphaModFix/>
          </a:blip>
          <a:srcRect b="9286" l="0" r="0" t="5672"/>
          <a:stretch/>
        </p:blipFill>
        <p:spPr>
          <a:xfrm>
            <a:off x="533400" y="3169775"/>
            <a:ext cx="3949204" cy="188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1525" y="1118650"/>
            <a:ext cx="3358362" cy="188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 rotWithShape="1">
          <a:blip r:embed="rId6">
            <a:alphaModFix/>
          </a:blip>
          <a:srcRect b="0" l="0" r="0" t="12914"/>
          <a:stretch/>
        </p:blipFill>
        <p:spPr>
          <a:xfrm>
            <a:off x="4961525" y="3240458"/>
            <a:ext cx="3426002" cy="1759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Repository with 3D printable assets (~40 assets)</a:t>
            </a:r>
            <a:endParaRPr/>
          </a:p>
        </p:txBody>
      </p:sp>
      <p:pic>
        <p:nvPicPr>
          <p:cNvPr id="183" name="Google Shape;18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575" y="1017725"/>
            <a:ext cx="7288402" cy="397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of 3D printable assets</a:t>
            </a:r>
            <a:endParaRPr/>
          </a:p>
        </p:txBody>
      </p:sp>
      <p:pic>
        <p:nvPicPr>
          <p:cNvPr id="189" name="Google Shape;18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350" y="1114800"/>
            <a:ext cx="4011174" cy="387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174" y="1070050"/>
            <a:ext cx="3787601" cy="392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activities</a:t>
            </a:r>
            <a:endParaRPr/>
          </a:p>
        </p:txBody>
      </p:sp>
      <p:pic>
        <p:nvPicPr>
          <p:cNvPr id="196" name="Google Shape;19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8936" y="1093925"/>
            <a:ext cx="3590114" cy="359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000" y="1093925"/>
            <a:ext cx="1969225" cy="359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250" y="1093925"/>
            <a:ext cx="3228391" cy="359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/>
          <p:nvPr>
            <p:ph idx="1" type="body"/>
          </p:nvPr>
        </p:nvSpPr>
        <p:spPr>
          <a:xfrm>
            <a:off x="311700" y="408125"/>
            <a:ext cx="4260300" cy="46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were only a few </a:t>
            </a:r>
            <a:r>
              <a:rPr lang="en"/>
              <a:t>examples</a:t>
            </a:r>
            <a:r>
              <a:rPr lang="en"/>
              <a:t> on how </a:t>
            </a:r>
            <a:r>
              <a:rPr lang="en"/>
              <a:t>technology</a:t>
            </a:r>
            <a:r>
              <a:rPr lang="en"/>
              <a:t> can help for </a:t>
            </a:r>
            <a:r>
              <a:rPr lang="en"/>
              <a:t>sustainable</a:t>
            </a:r>
            <a:r>
              <a:rPr lang="en"/>
              <a:t> beekeeping. 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Beekeeping has long history and carries a rich cultural heritage.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By a m</a:t>
            </a:r>
            <a:r>
              <a:rPr lang="en"/>
              <a:t>ultidisciplinary approach,</a:t>
            </a:r>
            <a:r>
              <a:rPr lang="en"/>
              <a:t> let’s discover</a:t>
            </a:r>
            <a:r>
              <a:rPr lang="en"/>
              <a:t> the most important “worker” of nature, the bee!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225" y="179525"/>
            <a:ext cx="3928724" cy="220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4725" y="2726000"/>
            <a:ext cx="3928723" cy="220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1"/>
          <p:cNvSpPr txBox="1"/>
          <p:nvPr/>
        </p:nvSpPr>
        <p:spPr>
          <a:xfrm>
            <a:off x="4136800" y="0"/>
            <a:ext cx="5007300" cy="39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55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55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Thank you!</a:t>
            </a:r>
            <a:endParaRPr sz="3755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55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55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55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55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2" name="Google Shape;21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8250" y="1419750"/>
            <a:ext cx="888300" cy="88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2150" y="1604692"/>
            <a:ext cx="1616501" cy="51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us</a:t>
            </a:r>
            <a:endParaRPr/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311700" y="1152475"/>
            <a:ext cx="8478000" cy="3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Department of Product &amp; Systems Design Engineering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Interactive Systems Design Lab / IOHIVE team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What we do</a:t>
            </a:r>
            <a:endParaRPr b="1" u="sng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Design and Develop Interactive Digital Systems and Services for the Support and Horizontal Monitoring of Agri-Food Practices with focus on Sustainable Beekeeping</a:t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7550" y="1968050"/>
            <a:ext cx="1284874" cy="128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5972" y="2179199"/>
            <a:ext cx="2448055" cy="78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Links</a:t>
            </a:r>
            <a:endParaRPr/>
          </a:p>
        </p:txBody>
      </p:sp>
      <p:sp>
        <p:nvSpPr>
          <p:cNvPr id="219" name="Google Shape;21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https://myhive.aegean.gr/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https://iohive.aegean.gr/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https://www.syros.aegean.gr/el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https://www.facebook.com/DPSDE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https://www.facebook.com/isd.aegean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https://www.facebook.com/IOHive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9"/>
              </a:rPr>
              <a:t>https://www.un.org/en/observances/bee-day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Monitor data: An example</a:t>
            </a:r>
            <a:endParaRPr/>
          </a:p>
        </p:txBody>
      </p:sp>
      <p:sp>
        <p:nvSpPr>
          <p:cNvPr id="225" name="Google Shape;225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91700"/>
            <a:ext cx="9144003" cy="391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5" y="0"/>
            <a:ext cx="913607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575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445025"/>
            <a:ext cx="212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 20, 2022 </a:t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0000" y="467950"/>
            <a:ext cx="606800" cy="6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11700" y="1152475"/>
            <a:ext cx="5362200" cy="31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Beekeeping is a widespread and global activity, with millions of beekeepers depending on bees for their livelihoods and well-being. Together with wild pollinators, bees play a major role in maintaining biodiversity, ensuring the survival and reproduction of many plants.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To raise awareness of the importance of pollinators, the threats they face and their contribution to sustainable development, the UN designated 20 May as World Bee Day.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We all depend on pollinators and it is, therefore, crucial to monitor their decline and halt the loss of biodiversity.</a:t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7650" y="918325"/>
            <a:ext cx="2969375" cy="367024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6404050" y="4574575"/>
            <a:ext cx="242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Source: </a:t>
            </a:r>
            <a:r>
              <a:rPr i="1" lang="en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5"/>
              </a:rPr>
              <a:t>https://bit.ly/3PAJRiz</a:t>
            </a:r>
            <a:r>
              <a:rPr i="1" lang="en">
                <a:latin typeface="Average"/>
                <a:ea typeface="Average"/>
                <a:cs typeface="Average"/>
                <a:sym typeface="Average"/>
              </a:rPr>
              <a:t> </a:t>
            </a:r>
            <a:endParaRPr i="1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2972700" y="431225"/>
            <a:ext cx="2324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World Bee Day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Beekeeping and Cultural Heritage</a:t>
            </a:r>
            <a:endParaRPr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311700" y="1152475"/>
            <a:ext cx="5307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Beekeeping is not just a profession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 activity with long history and traditional expressions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prevalence of skills, knowledge and good practice passed down from generation to generation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Each place had its own unique identity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List of the Intangible Cultural Heritage of Humanity</a:t>
            </a: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9750" y="2870408"/>
            <a:ext cx="3380000" cy="1901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9751" y="794025"/>
            <a:ext cx="3379993" cy="18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Beekeeping and Climate Change</a:t>
            </a:r>
            <a:endParaRPr/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11700" y="1152475"/>
            <a:ext cx="7899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Bees are under threat. The bee population is constantly decreasing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Human activities such as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changes in land use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intensive agricultural practices and the use of pesticides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pollution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Pests / diseases (Colony Collapse Disorder, Varroa)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It's not just about the honey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Ensuring the world's food security</a:t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8675" y="3001075"/>
            <a:ext cx="4102075" cy="204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Beekeeping in the Cyclades: The challenge</a:t>
            </a:r>
            <a:endParaRPr/>
          </a:p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311700" y="1152475"/>
            <a:ext cx="384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Special </a:t>
            </a:r>
            <a:r>
              <a:rPr lang="en"/>
              <a:t>environmental</a:t>
            </a:r>
            <a:r>
              <a:rPr lang="en"/>
              <a:t> conditions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Large variety of aromatic plants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 quality products (e.g. thyme honey)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Small production but high value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nomadic beekeeping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</a:t>
            </a:r>
            <a:r>
              <a:rPr lang="en"/>
              <a:t>imes of drought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Tourism is a threat</a:t>
            </a: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8175" y="1111250"/>
            <a:ext cx="4965325" cy="372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MyHive: Interactive platform for the adoption of bee hives</a:t>
            </a:r>
            <a:endParaRPr/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311700" y="1152475"/>
            <a:ext cx="648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new approach to beekeeping and tourism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Raising awareness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 value to local producers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Roles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Beekeeper (monitor data / manage adoptions / schedule tours)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Adopter (learn / inspect / grab your honey)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Content creator (articles, interviews, blog)</a:t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7000" y="34300"/>
            <a:ext cx="888300" cy="88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7675" y="3490500"/>
            <a:ext cx="4256926" cy="15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3452075"/>
            <a:ext cx="3691249" cy="158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IOHIVE: Internet of Interactive Hives</a:t>
            </a:r>
            <a:endParaRPr/>
          </a:p>
        </p:txBody>
      </p:sp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311700" y="1152475"/>
            <a:ext cx="7184400" cy="19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Hive monitoring with autonomous sensors based on IoT solutions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Application of LoRaWAN technology in Precision Beekeeping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visualization and analytics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Interactive Systems for Journaling of Beekeeping Activities based on Tangible and Wearable Interface</a:t>
            </a: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375" y="3279675"/>
            <a:ext cx="2732626" cy="154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1400" y="3290100"/>
            <a:ext cx="2753070" cy="154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2250" y="3264225"/>
            <a:ext cx="1874402" cy="158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Sensors and weather stations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053" y="1254174"/>
            <a:ext cx="2186076" cy="135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043" y="2815862"/>
            <a:ext cx="2186076" cy="122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050" y="4026150"/>
            <a:ext cx="810324" cy="107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7657" y="1229325"/>
            <a:ext cx="1429381" cy="254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81675" y="1254175"/>
            <a:ext cx="2820152" cy="135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3650" y="4061025"/>
            <a:ext cx="1846062" cy="103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73964" y="4064909"/>
            <a:ext cx="1525879" cy="1030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 rotWithShape="1">
          <a:blip r:embed="rId10">
            <a:alphaModFix/>
          </a:blip>
          <a:srcRect b="17733" l="53109" r="3153" t="40074"/>
          <a:stretch/>
        </p:blipFill>
        <p:spPr>
          <a:xfrm>
            <a:off x="2481675" y="2739651"/>
            <a:ext cx="1696287" cy="122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08375" y="1229313"/>
            <a:ext cx="1846050" cy="1407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284500" y="2739650"/>
            <a:ext cx="2186074" cy="122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66513" y="2739650"/>
            <a:ext cx="1030826" cy="103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564125" y="4072175"/>
            <a:ext cx="1387219" cy="102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 rotWithShape="1">
          <a:blip r:embed="rId15">
            <a:alphaModFix/>
          </a:blip>
          <a:srcRect b="0" l="11567" r="0" t="0"/>
          <a:stretch/>
        </p:blipFill>
        <p:spPr>
          <a:xfrm>
            <a:off x="7467125" y="3915475"/>
            <a:ext cx="1625677" cy="122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015625" y="4072175"/>
            <a:ext cx="1387225" cy="1040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