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Average" panose="020B0604020202020204" charset="0"/>
      <p:regular r:id="rId18"/>
    </p:embeddedFont>
    <p:embeddedFont>
      <p:font typeface="Oswald" panose="000005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55" autoAdjust="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4c366072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4c366072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7a4d3a082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7a4d3a082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7a4d3a082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7a4d3a082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a4d3a082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7a4d3a082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7a4d3a082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7a4d3a082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7a4d3a082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7a4d3a082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4c366072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4c366072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4c366072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4c366072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794aeebe1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794aeebe1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7a4d3a0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7a4d3a082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7a4d3a082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7a4d3a082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7a4d3a08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7a4d3a08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7a4d3a082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7a4d3a082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7a4d3a082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7a4d3a082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700" y="-86925"/>
            <a:ext cx="9453102" cy="5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/>
          <p:nvPr/>
        </p:nvSpPr>
        <p:spPr>
          <a:xfrm>
            <a:off x="-91600" y="-86850"/>
            <a:ext cx="9453000" cy="5317500"/>
          </a:xfrm>
          <a:prstGeom prst="rect">
            <a:avLst/>
          </a:prstGeom>
          <a:solidFill>
            <a:srgbClr val="134F5C">
              <a:alpha val="4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1728300" y="579175"/>
            <a:ext cx="5745300" cy="2168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IOHIVE: Interactive Journal for Beekeepers to Support Apiary Inspections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700200" y="2785575"/>
            <a:ext cx="7801500" cy="1509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Theodora Chamaidi, Presenter - Katerina Malisova - Vangelis Nomikos - Vangelis Vlachogiannis - Charalambos Alifieris - Chrysostomos Rigakis - Modestos Stavrakis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500" y="4332875"/>
            <a:ext cx="690900" cy="6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557550" y="3637900"/>
            <a:ext cx="815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-"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University of the Aegean   -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Department of Product and Systems Design Engineering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311700" y="-75"/>
            <a:ext cx="8402400" cy="51435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802800" y="601650"/>
            <a:ext cx="7420200" cy="4317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34"/>
          <p:cNvGrpSpPr/>
          <p:nvPr/>
        </p:nvGrpSpPr>
        <p:grpSpPr>
          <a:xfrm>
            <a:off x="2855550" y="223500"/>
            <a:ext cx="3432900" cy="702175"/>
            <a:chOff x="2796450" y="154050"/>
            <a:chExt cx="3432900" cy="702175"/>
          </a:xfrm>
        </p:grpSpPr>
        <p:sp>
          <p:nvSpPr>
            <p:cNvPr id="317" name="Google Shape;317;p34"/>
            <p:cNvSpPr/>
            <p:nvPr/>
          </p:nvSpPr>
          <p:spPr>
            <a:xfrm>
              <a:off x="2796450" y="408625"/>
              <a:ext cx="3432900" cy="447600"/>
            </a:xfrm>
            <a:prstGeom prst="rect">
              <a:avLst/>
            </a:prstGeom>
            <a:solidFill>
              <a:srgbClr val="BF9000">
                <a:alpha val="58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4289100" y="154050"/>
              <a:ext cx="447600" cy="447600"/>
            </a:xfrm>
            <a:prstGeom prst="ellipse">
              <a:avLst/>
            </a:prstGeom>
            <a:solidFill>
              <a:srgbClr val="BF9000">
                <a:alpha val="58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4"/>
          <p:cNvSpPr txBox="1"/>
          <p:nvPr/>
        </p:nvSpPr>
        <p:spPr>
          <a:xfrm>
            <a:off x="1932600" y="978750"/>
            <a:ext cx="527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Interaction Requirements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1932600" y="1604538"/>
            <a:ext cx="5278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Hands-free interactive tools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Avoid barehand interactions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Use smart emerging technologies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Portability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Small and Lightweight assistive technology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Utilization of tangible, speech recognition and/or gesture-based interactions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321" name="Google Shape;321;p34"/>
          <p:cNvGrpSpPr/>
          <p:nvPr/>
        </p:nvGrpSpPr>
        <p:grpSpPr>
          <a:xfrm>
            <a:off x="2796450" y="154050"/>
            <a:ext cx="3432900" cy="702175"/>
            <a:chOff x="2796450" y="154050"/>
            <a:chExt cx="3432900" cy="702175"/>
          </a:xfrm>
        </p:grpSpPr>
        <p:sp>
          <p:nvSpPr>
            <p:cNvPr id="322" name="Google Shape;322;p34"/>
            <p:cNvSpPr/>
            <p:nvPr/>
          </p:nvSpPr>
          <p:spPr>
            <a:xfrm>
              <a:off x="2796450" y="408625"/>
              <a:ext cx="3432900" cy="44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4289100" y="154050"/>
              <a:ext cx="447600" cy="44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/>
          <p:nvPr/>
        </p:nvSpPr>
        <p:spPr>
          <a:xfrm>
            <a:off x="311700" y="-75"/>
            <a:ext cx="8402400" cy="13899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Wearables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493100" y="1996825"/>
            <a:ext cx="37647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Abundance and variety of interactions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Immediate access to charts of live data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Available technologies for manual data input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1852375" y="369075"/>
            <a:ext cx="6759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small electronic gadgets with wireless communication capability, which are usually worn on the human body, or easily integrated into accessories and clothing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332" name="Google Shape;332;p35"/>
          <p:cNvCxnSpPr/>
          <p:nvPr/>
        </p:nvCxnSpPr>
        <p:spPr>
          <a:xfrm rot="10800000">
            <a:off x="4512900" y="1782025"/>
            <a:ext cx="0" cy="25398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35"/>
          <p:cNvSpPr txBox="1"/>
          <p:nvPr/>
        </p:nvSpPr>
        <p:spPr>
          <a:xfrm>
            <a:off x="4768000" y="1857475"/>
            <a:ext cx="3764700" cy="23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Creation of a digitized version of Journaling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Formation of a new user experience in beekeeping inspection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Functions that meet the needs of beekeepers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/>
          <p:nvPr/>
        </p:nvSpPr>
        <p:spPr>
          <a:xfrm>
            <a:off x="1019900" y="272550"/>
            <a:ext cx="7203000" cy="4580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 txBox="1"/>
          <p:nvPr/>
        </p:nvSpPr>
        <p:spPr>
          <a:xfrm>
            <a:off x="2951550" y="552600"/>
            <a:ext cx="324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IOHIVE Platform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356100" y="1489200"/>
            <a:ext cx="8431800" cy="22452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6"/>
          <p:cNvSpPr txBox="1"/>
          <p:nvPr/>
        </p:nvSpPr>
        <p:spPr>
          <a:xfrm>
            <a:off x="1879800" y="1688250"/>
            <a:ext cx="5384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Accessible through wearable/tangible device &amp; web application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Integration of different end devices in order to monitor beehives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Devices operated over the LoRa low-power wide-area network modulation technique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342" name="Google Shape;342;p36"/>
          <p:cNvGrpSpPr/>
          <p:nvPr/>
        </p:nvGrpSpPr>
        <p:grpSpPr>
          <a:xfrm rot="-5400000">
            <a:off x="-829875" y="2260713"/>
            <a:ext cx="3432900" cy="702175"/>
            <a:chOff x="2796450" y="154050"/>
            <a:chExt cx="3432900" cy="702175"/>
          </a:xfrm>
        </p:grpSpPr>
        <p:sp>
          <p:nvSpPr>
            <p:cNvPr id="343" name="Google Shape;343;p36"/>
            <p:cNvSpPr/>
            <p:nvPr/>
          </p:nvSpPr>
          <p:spPr>
            <a:xfrm>
              <a:off x="2796450" y="408625"/>
              <a:ext cx="3432900" cy="44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4289100" y="154050"/>
              <a:ext cx="447600" cy="44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/>
        </p:nvSpPr>
        <p:spPr>
          <a:xfrm>
            <a:off x="311700" y="949875"/>
            <a:ext cx="852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Design the physical product, the electronics, and the interaction techniques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Develop the web interfaces, the user roles, and the visualization mechanisms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311700" y="321350"/>
            <a:ext cx="85206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Future work of IOHIVE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813475" y="2176925"/>
            <a:ext cx="7420200" cy="2603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7"/>
          <p:cNvSpPr txBox="1"/>
          <p:nvPr/>
        </p:nvSpPr>
        <p:spPr>
          <a:xfrm>
            <a:off x="994875" y="1868550"/>
            <a:ext cx="32949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Currently working on…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1680374" y="2652175"/>
            <a:ext cx="1566000" cy="1566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BF9000"/>
                </a:solidFill>
                <a:latin typeface="Oswald"/>
                <a:ea typeface="Oswald"/>
                <a:cs typeface="Oswald"/>
                <a:sym typeface="Oswald"/>
              </a:rPr>
              <a:t>Conceptual</a:t>
            </a:r>
            <a:endParaRPr sz="1500" b="1">
              <a:solidFill>
                <a:srgbClr val="BF9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BF9000"/>
                </a:solidFill>
                <a:latin typeface="Oswald"/>
                <a:ea typeface="Oswald"/>
                <a:cs typeface="Oswald"/>
                <a:sym typeface="Oswald"/>
              </a:rPr>
              <a:t>Designs</a:t>
            </a:r>
            <a:endParaRPr sz="1500" b="1">
              <a:solidFill>
                <a:srgbClr val="BF9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3740569" y="2652175"/>
            <a:ext cx="1566000" cy="1566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BF9000"/>
                </a:solidFill>
                <a:latin typeface="Oswald"/>
                <a:ea typeface="Oswald"/>
                <a:cs typeface="Oswald"/>
                <a:sym typeface="Oswald"/>
              </a:rPr>
              <a:t>Prototypes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5800764" y="2695627"/>
            <a:ext cx="1566000" cy="1566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BF9000"/>
                </a:solidFill>
                <a:latin typeface="Oswald"/>
                <a:ea typeface="Oswald"/>
                <a:cs typeface="Oswald"/>
                <a:sym typeface="Oswald"/>
              </a:rPr>
              <a:t>Evaluation</a:t>
            </a:r>
            <a:endParaRPr sz="1500" b="1">
              <a:solidFill>
                <a:srgbClr val="BF9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BF9000"/>
                </a:solidFill>
                <a:latin typeface="Oswald"/>
                <a:ea typeface="Oswald"/>
                <a:cs typeface="Oswald"/>
                <a:sym typeface="Oswald"/>
              </a:rPr>
              <a:t>Protocols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600" y="-37675"/>
            <a:ext cx="9453102" cy="53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/>
          <p:nvPr/>
        </p:nvSpPr>
        <p:spPr>
          <a:xfrm>
            <a:off x="-125500" y="-37600"/>
            <a:ext cx="9453000" cy="5317500"/>
          </a:xfrm>
          <a:prstGeom prst="rect">
            <a:avLst/>
          </a:prstGeom>
          <a:solidFill>
            <a:srgbClr val="134F5C">
              <a:alpha val="4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 txBox="1"/>
          <p:nvPr/>
        </p:nvSpPr>
        <p:spPr>
          <a:xfrm>
            <a:off x="1699350" y="1536650"/>
            <a:ext cx="5745300" cy="216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IOHIVE: Interactive Journal for Beekeepers to Support Apiary Inspections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11700" y="52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non-traditional interfaces?</a:t>
            </a:r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1094025"/>
            <a:ext cx="85206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natural link with the users` working environment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Promote user performance in multitasking contexts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the relation of the user and the technology</a:t>
            </a:r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311700" y="3186975"/>
            <a:ext cx="8520600" cy="11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Remote hive monitoring of beekeeping data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Supporting beekeeping practices and management techniques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Supporting the utilization of all beekeeping products</a:t>
            </a: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311700" y="2380877"/>
            <a:ext cx="85206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of the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Design design and development of technological infrastructures and services for: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1059175" y="318575"/>
            <a:ext cx="332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Beekeeping </a:t>
            </a:r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4764700" y="318575"/>
            <a:ext cx="332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Journaling</a:t>
            </a:r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>
            <a:off x="1943425" y="891275"/>
            <a:ext cx="1551600" cy="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7"/>
          <p:cNvCxnSpPr/>
          <p:nvPr/>
        </p:nvCxnSpPr>
        <p:spPr>
          <a:xfrm>
            <a:off x="5648950" y="891275"/>
            <a:ext cx="1551600" cy="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1022725" y="1020825"/>
            <a:ext cx="3393000" cy="2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labor-intensive 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Visit: Hive inspection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 observations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the state of the hive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the effectiveness of actions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4728250" y="1020825"/>
            <a:ext cx="3564000" cy="25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Empirical methods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based on signs, symbols, and numbers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or after the process of the inspection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 to track the plurality and complexity of data </a:t>
            </a:r>
            <a:endParaRPr/>
          </a:p>
        </p:txBody>
      </p:sp>
      <p:cxnSp>
        <p:nvCxnSpPr>
          <p:cNvPr id="128" name="Google Shape;128;p27"/>
          <p:cNvCxnSpPr/>
          <p:nvPr/>
        </p:nvCxnSpPr>
        <p:spPr>
          <a:xfrm>
            <a:off x="851700" y="3613413"/>
            <a:ext cx="7440600" cy="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7"/>
          <p:cNvSpPr txBox="1"/>
          <p:nvPr/>
        </p:nvSpPr>
        <p:spPr>
          <a:xfrm>
            <a:off x="477150" y="4165825"/>
            <a:ext cx="81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Install digital sensors on a beehive to assist in collecting data that can be later used to study the health and behavior + provide a journaling assisting device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477150" y="3742975"/>
            <a:ext cx="2014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Our contribution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Logging and Journaling Apiculture Practices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8694175" y="1999325"/>
            <a:ext cx="449700" cy="2447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8"/>
          <p:cNvSpPr txBox="1"/>
          <p:nvPr/>
        </p:nvSpPr>
        <p:spPr>
          <a:xfrm>
            <a:off x="311700" y="1094025"/>
            <a:ext cx="8382600" cy="1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There are certain lists and categories of information that one might look for in an inspection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The amount of data produced in only one inspection can be overwhelming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❖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Beekeepers started journaling those inspections = keep notes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311700" y="2597950"/>
            <a:ext cx="22185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Appearing problems: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372800" y="4119150"/>
            <a:ext cx="22185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Time-consuming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3354313" y="3996300"/>
            <a:ext cx="1637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Not conducive environment 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531425" y="3996300"/>
            <a:ext cx="2913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the quality and quantity of the information differ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72800" y="3050650"/>
            <a:ext cx="22185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endParaRPr sz="6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3063775" y="3050650"/>
            <a:ext cx="22185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2</a:t>
            </a:r>
            <a:endParaRPr sz="6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5878975" y="3050650"/>
            <a:ext cx="22185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3</a:t>
            </a:r>
            <a:endParaRPr sz="6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Relatable Systems and Software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50" name="Google Shape;150;p29"/>
          <p:cNvGrpSpPr/>
          <p:nvPr/>
        </p:nvGrpSpPr>
        <p:grpSpPr>
          <a:xfrm>
            <a:off x="309051" y="1606717"/>
            <a:ext cx="4448822" cy="2594860"/>
            <a:chOff x="844139" y="397412"/>
            <a:chExt cx="7455709" cy="4348685"/>
          </a:xfrm>
        </p:grpSpPr>
        <p:sp>
          <p:nvSpPr>
            <p:cNvPr id="151" name="Google Shape;151;p29"/>
            <p:cNvSpPr/>
            <p:nvPr/>
          </p:nvSpPr>
          <p:spPr>
            <a:xfrm>
              <a:off x="386999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538292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8441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235707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235706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68958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66" name="Google Shape;166;p29"/>
          <p:cNvGrpSpPr/>
          <p:nvPr/>
        </p:nvGrpSpPr>
        <p:grpSpPr>
          <a:xfrm>
            <a:off x="-137855" y="1186323"/>
            <a:ext cx="4448822" cy="2594860"/>
            <a:chOff x="844139" y="397412"/>
            <a:chExt cx="7455709" cy="4348685"/>
          </a:xfrm>
        </p:grpSpPr>
        <p:sp>
          <p:nvSpPr>
            <p:cNvPr id="167" name="Google Shape;167;p29"/>
            <p:cNvSpPr/>
            <p:nvPr/>
          </p:nvSpPr>
          <p:spPr>
            <a:xfrm>
              <a:off x="386999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538292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8441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235707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235706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68958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82" name="Google Shape;182;p29"/>
          <p:cNvGrpSpPr/>
          <p:nvPr/>
        </p:nvGrpSpPr>
        <p:grpSpPr>
          <a:xfrm>
            <a:off x="4833014" y="1606717"/>
            <a:ext cx="4448822" cy="2594860"/>
            <a:chOff x="844139" y="397412"/>
            <a:chExt cx="7455709" cy="4348685"/>
          </a:xfrm>
        </p:grpSpPr>
        <p:sp>
          <p:nvSpPr>
            <p:cNvPr id="183" name="Google Shape;183;p29"/>
            <p:cNvSpPr/>
            <p:nvPr/>
          </p:nvSpPr>
          <p:spPr>
            <a:xfrm>
              <a:off x="386999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538292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8441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235707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235706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68958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8" name="Google Shape;198;p29"/>
          <p:cNvGrpSpPr/>
          <p:nvPr/>
        </p:nvGrpSpPr>
        <p:grpSpPr>
          <a:xfrm>
            <a:off x="4386108" y="1186323"/>
            <a:ext cx="4448822" cy="2594860"/>
            <a:chOff x="844139" y="397412"/>
            <a:chExt cx="7455709" cy="4348685"/>
          </a:xfrm>
        </p:grpSpPr>
        <p:sp>
          <p:nvSpPr>
            <p:cNvPr id="199" name="Google Shape;199;p29"/>
            <p:cNvSpPr/>
            <p:nvPr/>
          </p:nvSpPr>
          <p:spPr>
            <a:xfrm>
              <a:off x="386999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538292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441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2357074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235706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895849" y="334209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14" name="Google Shape;214;p29"/>
          <p:cNvGrpSpPr/>
          <p:nvPr/>
        </p:nvGrpSpPr>
        <p:grpSpPr>
          <a:xfrm>
            <a:off x="309067" y="4286257"/>
            <a:ext cx="4448816" cy="837767"/>
            <a:chOff x="844142" y="397412"/>
            <a:chExt cx="7455700" cy="1404000"/>
          </a:xfrm>
        </p:grpSpPr>
        <p:sp>
          <p:nvSpPr>
            <p:cNvPr id="215" name="Google Shape;215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20" name="Google Shape;220;p29"/>
          <p:cNvGrpSpPr/>
          <p:nvPr/>
        </p:nvGrpSpPr>
        <p:grpSpPr>
          <a:xfrm>
            <a:off x="-137841" y="3865862"/>
            <a:ext cx="4448818" cy="1716316"/>
            <a:chOff x="844139" y="397412"/>
            <a:chExt cx="7455703" cy="2876346"/>
          </a:xfrm>
        </p:grpSpPr>
        <p:sp>
          <p:nvSpPr>
            <p:cNvPr id="221" name="Google Shape;221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35706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31" name="Google Shape;231;p29"/>
          <p:cNvGrpSpPr/>
          <p:nvPr/>
        </p:nvGrpSpPr>
        <p:grpSpPr>
          <a:xfrm>
            <a:off x="4833030" y="4286257"/>
            <a:ext cx="4448816" cy="837767"/>
            <a:chOff x="844142" y="397412"/>
            <a:chExt cx="7455700" cy="1404000"/>
          </a:xfrm>
        </p:grpSpPr>
        <p:sp>
          <p:nvSpPr>
            <p:cNvPr id="232" name="Google Shape;232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4386122" y="3865862"/>
            <a:ext cx="4448818" cy="1716330"/>
            <a:chOff x="844139" y="397412"/>
            <a:chExt cx="7455703" cy="2876370"/>
          </a:xfrm>
        </p:grpSpPr>
        <p:sp>
          <p:nvSpPr>
            <p:cNvPr id="238" name="Google Shape;238;p29"/>
            <p:cNvSpPr/>
            <p:nvPr/>
          </p:nvSpPr>
          <p:spPr>
            <a:xfrm>
              <a:off x="386998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86999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5382914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38291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8441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8441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2348358" y="186978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357067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895839" y="1869758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895842" y="397412"/>
              <a:ext cx="1404000" cy="1404000"/>
            </a:xfrm>
            <a:prstGeom prst="ellipse">
              <a:avLst/>
            </a:prstGeom>
            <a:noFill/>
            <a:ln w="19050" cap="flat" cmpd="sng">
              <a:solidFill>
                <a:srgbClr val="7F6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48" name="Google Shape;248;p29"/>
          <p:cNvSpPr/>
          <p:nvPr/>
        </p:nvSpPr>
        <p:spPr>
          <a:xfrm>
            <a:off x="0" y="1999325"/>
            <a:ext cx="9144000" cy="2447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795835" y="2575925"/>
            <a:ext cx="32550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Services and Applications: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AutoNum type="arabicPeriod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Beep App and Beep Scale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AutoNum type="arabicPeriod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OSBeehives and BuzzBox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50" name="Google Shape;250;p29"/>
          <p:cNvCxnSpPr/>
          <p:nvPr/>
        </p:nvCxnSpPr>
        <p:spPr>
          <a:xfrm>
            <a:off x="4572000" y="2306375"/>
            <a:ext cx="0" cy="18333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29"/>
          <p:cNvSpPr txBox="1"/>
          <p:nvPr/>
        </p:nvSpPr>
        <p:spPr>
          <a:xfrm>
            <a:off x="144300" y="2079138"/>
            <a:ext cx="203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Beehive Journaling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4757875" y="2079138"/>
            <a:ext cx="203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Beehive Monitoring 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4833025" y="2561475"/>
            <a:ext cx="20376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Data related to: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Temperature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Humidity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Weight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6870750" y="3018150"/>
            <a:ext cx="18612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Audio 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Video</a:t>
            </a:r>
            <a:endParaRPr sz="18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800"/>
              <a:buFont typeface="Average"/>
              <a:buChar char="➔"/>
            </a:pPr>
            <a:r>
              <a:rPr lang="en" sz="18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Vibrations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Methodology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0" y="1999325"/>
            <a:ext cx="449700" cy="2447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851236" y="1381761"/>
            <a:ext cx="1525500" cy="1525500"/>
          </a:xfrm>
          <a:prstGeom prst="ellipse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Contextual research</a:t>
            </a:r>
            <a:endParaRPr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2992075" y="426800"/>
            <a:ext cx="1882800" cy="1882800"/>
          </a:xfrm>
          <a:prstGeom prst="ellipse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Design and Development</a:t>
            </a:r>
            <a:endParaRPr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of infrastructure systems</a:t>
            </a:r>
            <a:endParaRPr sz="1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4960600" y="2571750"/>
            <a:ext cx="2050500" cy="2050500"/>
          </a:xfrm>
          <a:prstGeom prst="ellipse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Design and Development</a:t>
            </a:r>
            <a:endParaRPr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of common systems services</a:t>
            </a:r>
            <a:endParaRPr sz="1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6679786" y="426798"/>
            <a:ext cx="1525500" cy="1525500"/>
          </a:xfrm>
          <a:prstGeom prst="ellipse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Evaluation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2061358" y="3297406"/>
            <a:ext cx="1525500" cy="1525500"/>
          </a:xfrm>
          <a:prstGeom prst="ellipse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User Research</a:t>
            </a:r>
            <a:endParaRPr sz="1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66" name="Google Shape;266;p30"/>
          <p:cNvCxnSpPr>
            <a:stCxn id="261" idx="4"/>
            <a:endCxn id="265" idx="1"/>
          </p:cNvCxnSpPr>
          <p:nvPr/>
        </p:nvCxnSpPr>
        <p:spPr>
          <a:xfrm>
            <a:off x="1613986" y="2907261"/>
            <a:ext cx="670800" cy="6135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7" name="Google Shape;267;p30"/>
          <p:cNvCxnSpPr>
            <a:stCxn id="265" idx="7"/>
            <a:endCxn id="262" idx="3"/>
          </p:cNvCxnSpPr>
          <p:nvPr/>
        </p:nvCxnSpPr>
        <p:spPr>
          <a:xfrm rot="10800000">
            <a:off x="3267754" y="2034010"/>
            <a:ext cx="95700" cy="14868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8" name="Google Shape;268;p30"/>
          <p:cNvCxnSpPr>
            <a:stCxn id="262" idx="5"/>
            <a:endCxn id="263" idx="1"/>
          </p:cNvCxnSpPr>
          <p:nvPr/>
        </p:nvCxnSpPr>
        <p:spPr>
          <a:xfrm>
            <a:off x="4599145" y="2033870"/>
            <a:ext cx="661800" cy="8382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9" name="Google Shape;269;p30"/>
          <p:cNvCxnSpPr>
            <a:stCxn id="263" idx="7"/>
            <a:endCxn id="264" idx="4"/>
          </p:cNvCxnSpPr>
          <p:nvPr/>
        </p:nvCxnSpPr>
        <p:spPr>
          <a:xfrm rot="10800000" flipH="1">
            <a:off x="6710811" y="1952239"/>
            <a:ext cx="731700" cy="9198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lgDash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User research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2407275" y="457275"/>
            <a:ext cx="6306900" cy="700800"/>
          </a:xfrm>
          <a:prstGeom prst="round1Rect">
            <a:avLst>
              <a:gd name="adj" fmla="val 16667"/>
            </a:avLst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311700" y="1340025"/>
            <a:ext cx="8402400" cy="3803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2407275" y="484425"/>
            <a:ext cx="63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Record beekeeping practices, the work environment, the challenges beekeepers face and the tools they use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935925" y="1508363"/>
            <a:ext cx="203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we learned: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79" name="Google Shape;279;p31"/>
          <p:cNvCxnSpPr/>
          <p:nvPr/>
        </p:nvCxnSpPr>
        <p:spPr>
          <a:xfrm>
            <a:off x="750525" y="1944275"/>
            <a:ext cx="2408400" cy="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1"/>
          <p:cNvSpPr txBox="1"/>
          <p:nvPr/>
        </p:nvSpPr>
        <p:spPr>
          <a:xfrm>
            <a:off x="526575" y="2000975"/>
            <a:ext cx="8187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eriod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Beekeepers only record a general review of their observations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eriod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Problematic situations are preferred to be solved on the spot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AutoNum type="arabicPeriod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Time management and action plan before the next inspection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355375" y="3045125"/>
            <a:ext cx="3546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other Researchers say: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82" name="Google Shape;282;p31"/>
          <p:cNvCxnSpPr/>
          <p:nvPr/>
        </p:nvCxnSpPr>
        <p:spPr>
          <a:xfrm rot="10800000" flipH="1">
            <a:off x="750525" y="3493175"/>
            <a:ext cx="2803800" cy="16200"/>
          </a:xfrm>
          <a:prstGeom prst="straightConnector1">
            <a:avLst/>
          </a:prstGeom>
          <a:noFill/>
          <a:ln w="1905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1"/>
          <p:cNvSpPr txBox="1"/>
          <p:nvPr/>
        </p:nvSpPr>
        <p:spPr>
          <a:xfrm>
            <a:off x="526575" y="3566075"/>
            <a:ext cx="8187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Not a user-friendly digital tool available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Available systems do not cover their needs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Some parameters stay neglected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User research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2407275" y="457275"/>
            <a:ext cx="6306900" cy="700800"/>
          </a:xfrm>
          <a:prstGeom prst="round1Rect">
            <a:avLst>
              <a:gd name="adj" fmla="val 16667"/>
            </a:avLst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311700" y="1340025"/>
            <a:ext cx="8402400" cy="3803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2407275" y="484425"/>
            <a:ext cx="63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Record beekeeping practices, the work environment, the challenges beekeepers face and the tools they use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400" y="2417813"/>
            <a:ext cx="2667000" cy="164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313" y="2417800"/>
            <a:ext cx="1666875" cy="164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4" name="Google Shape;2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750" y="2417813"/>
            <a:ext cx="2152650" cy="164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5" name="Google Shape;295;p32"/>
          <p:cNvSpPr txBox="1"/>
          <p:nvPr/>
        </p:nvSpPr>
        <p:spPr>
          <a:xfrm>
            <a:off x="978050" y="4065650"/>
            <a:ext cx="25377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Journaling during Inspection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6" name="Google Shape;296;p32"/>
          <p:cNvSpPr txBox="1"/>
          <p:nvPr/>
        </p:nvSpPr>
        <p:spPr>
          <a:xfrm>
            <a:off x="3990856" y="4065650"/>
            <a:ext cx="12858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Marks on field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6027175" y="4065650"/>
            <a:ext cx="20178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5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Symbols on the frames</a:t>
            </a:r>
            <a:endParaRPr sz="135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311700" y="521325"/>
            <a:ext cx="570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User research</a:t>
            </a:r>
            <a:endParaRPr sz="2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2407275" y="457275"/>
            <a:ext cx="6306900" cy="700800"/>
          </a:xfrm>
          <a:prstGeom prst="round1Rect">
            <a:avLst>
              <a:gd name="adj" fmla="val 16667"/>
            </a:avLst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311700" y="1340025"/>
            <a:ext cx="8402400" cy="38034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2407275" y="484425"/>
            <a:ext cx="630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Record beekeeping practices, the work environment, the challenges beekeepers face and the tools they use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3">
            <a:alphaModFix/>
          </a:blip>
          <a:srcRect b="4434"/>
          <a:stretch/>
        </p:blipFill>
        <p:spPr>
          <a:xfrm>
            <a:off x="769663" y="2251050"/>
            <a:ext cx="3685699" cy="19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738" y="2251050"/>
            <a:ext cx="3522401" cy="19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769674" y="4232400"/>
            <a:ext cx="36858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Hive tool always on hand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4733753" y="4232400"/>
            <a:ext cx="35223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Everything placed at a close range</a:t>
            </a:r>
            <a:endParaRPr sz="15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On-screen Show (16:9)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Average</vt:lpstr>
      <vt:lpstr>Oswald</vt:lpstr>
      <vt:lpstr>Simple Light</vt:lpstr>
      <vt:lpstr>Slate</vt:lpstr>
      <vt:lpstr>IOHIVE: Interactive Journal for Beekeepers to Support Apiary Inspections</vt:lpstr>
      <vt:lpstr>Why non-traditional interfaces?</vt:lpstr>
      <vt:lpstr>Beekeeping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IOHIVE: Interactive Journal for Beekeepers to Support Apiary Inspections</dc:title>
  <cp:lastModifiedBy>THEODORA CHAMAIDI</cp:lastModifiedBy>
  <cp:revision>1</cp:revision>
  <dcterms:modified xsi:type="dcterms:W3CDTF">2023-02-13T10:33:36Z</dcterms:modified>
</cp:coreProperties>
</file>