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Average"/>
      <p:regular r:id="rId38"/>
    </p:embeddedFont>
    <p:embeddedFont>
      <p:font typeface="Oswald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Oswald-regular.fntdata"/><Relationship Id="rId16" Type="http://schemas.openxmlformats.org/officeDocument/2006/relationships/slide" Target="slides/slide11.xml"/><Relationship Id="rId38" Type="http://schemas.openxmlformats.org/officeDocument/2006/relationships/font" Target="fonts/Averag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934070310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93407031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abfd80056_0_8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2abfd80056_0_8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9374150c16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9374150c16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ddbbddf7e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2ddbbddf7e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9374150c1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9374150c1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2abfd80056_0_8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2abfd80056_0_8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9374150c16_1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9374150c16_1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2ac693429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2ac693429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9374150c16_1_5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9374150c16_1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9374150c16_1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9374150c16_1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2da7f0e417_1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2da7f0e417_1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9340703108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9340703108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2da7f0e417_1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2da7f0e417_1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9374150c16_1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9374150c16_1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934070310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934070310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934070310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934070310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ddbbddf7e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2ddbbddf7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2ac693429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2ac693429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2da7f0e417_1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2da7f0e417_1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3bc40698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3bc40698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9374150c16_1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9374150c16_1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2d509f524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2d509f52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2ddbbddf7e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2ddbbddf7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2ddbbddf7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2ddbbddf7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2abfd80056_0_8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2abfd80056_0_8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2d509f524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2d509f524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2ac693429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2ac693429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2abfd80056_0_8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2abfd80056_0_8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abfd80056_0_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2abfd80056_0_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2ac693429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2ac693429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9374150c16_1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9374150c16_1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syros.aegean.gr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://www.fria.gr" TargetMode="External"/><Relationship Id="rId6" Type="http://schemas.openxmlformats.org/officeDocument/2006/relationships/image" Target="../media/image10.jpg"/><Relationship Id="rId7" Type="http://schemas.openxmlformats.org/officeDocument/2006/relationships/image" Target="../media/image19.jpg"/><Relationship Id="rId8" Type="http://schemas.openxmlformats.org/officeDocument/2006/relationships/hyperlink" Target="http://www.kudzu.gr" TargetMode="External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22.jpg"/><Relationship Id="rId13" Type="http://schemas.openxmlformats.org/officeDocument/2006/relationships/image" Target="../media/image30.jpg"/><Relationship Id="rId1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35.jpg"/><Relationship Id="rId9" Type="http://schemas.openxmlformats.org/officeDocument/2006/relationships/image" Target="../media/image15.jpg"/><Relationship Id="rId15" Type="http://schemas.openxmlformats.org/officeDocument/2006/relationships/image" Target="../media/image40.jpg"/><Relationship Id="rId14" Type="http://schemas.openxmlformats.org/officeDocument/2006/relationships/image" Target="../media/image21.jpg"/><Relationship Id="rId16" Type="http://schemas.openxmlformats.org/officeDocument/2006/relationships/image" Target="../media/image20.jpg"/><Relationship Id="rId5" Type="http://schemas.openxmlformats.org/officeDocument/2006/relationships/image" Target="../media/image43.jpg"/><Relationship Id="rId6" Type="http://schemas.openxmlformats.org/officeDocument/2006/relationships/image" Target="../media/image27.jpg"/><Relationship Id="rId7" Type="http://schemas.openxmlformats.org/officeDocument/2006/relationships/image" Target="../media/image26.jpg"/><Relationship Id="rId8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jpg"/><Relationship Id="rId4" Type="http://schemas.openxmlformats.org/officeDocument/2006/relationships/image" Target="../media/image59.jpg"/><Relationship Id="rId5" Type="http://schemas.openxmlformats.org/officeDocument/2006/relationships/image" Target="../media/image3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jpg"/><Relationship Id="rId4" Type="http://schemas.openxmlformats.org/officeDocument/2006/relationships/image" Target="../media/image50.jpg"/><Relationship Id="rId5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Relationship Id="rId4" Type="http://schemas.openxmlformats.org/officeDocument/2006/relationships/image" Target="../media/image45.png"/><Relationship Id="rId5" Type="http://schemas.openxmlformats.org/officeDocument/2006/relationships/image" Target="../media/image67.jpg"/><Relationship Id="rId6" Type="http://schemas.openxmlformats.org/officeDocument/2006/relationships/image" Target="../media/image68.jpg"/><Relationship Id="rId7" Type="http://schemas.openxmlformats.org/officeDocument/2006/relationships/image" Target="../media/image5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7.jpg"/><Relationship Id="rId4" Type="http://schemas.openxmlformats.org/officeDocument/2006/relationships/image" Target="../media/image47.png"/><Relationship Id="rId5" Type="http://schemas.openxmlformats.org/officeDocument/2006/relationships/image" Target="../media/image4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png"/><Relationship Id="rId4" Type="http://schemas.openxmlformats.org/officeDocument/2006/relationships/image" Target="../media/image5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6.png"/><Relationship Id="rId5" Type="http://schemas.openxmlformats.org/officeDocument/2006/relationships/image" Target="../media/image48.png"/><Relationship Id="rId6" Type="http://schemas.openxmlformats.org/officeDocument/2006/relationships/image" Target="../media/image53.png"/><Relationship Id="rId7" Type="http://schemas.openxmlformats.org/officeDocument/2006/relationships/image" Target="../media/image49.png"/><Relationship Id="rId8" Type="http://schemas.openxmlformats.org/officeDocument/2006/relationships/image" Target="../media/image6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1.jpg"/><Relationship Id="rId4" Type="http://schemas.openxmlformats.org/officeDocument/2006/relationships/image" Target="../media/image73.jpg"/><Relationship Id="rId5" Type="http://schemas.openxmlformats.org/officeDocument/2006/relationships/image" Target="../media/image74.jpg"/><Relationship Id="rId6" Type="http://schemas.openxmlformats.org/officeDocument/2006/relationships/image" Target="../media/image7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5.png"/><Relationship Id="rId4" Type="http://schemas.openxmlformats.org/officeDocument/2006/relationships/image" Target="../media/image75.png"/><Relationship Id="rId5" Type="http://schemas.openxmlformats.org/officeDocument/2006/relationships/image" Target="../media/image7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6.jpg"/><Relationship Id="rId4" Type="http://schemas.openxmlformats.org/officeDocument/2006/relationships/image" Target="../media/image8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hyperlink" Target="https://bit.ly/3PAJRiz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9.jpg"/><Relationship Id="rId4" Type="http://schemas.openxmlformats.org/officeDocument/2006/relationships/image" Target="../media/image6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0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watch?v=el-Z5tgyQXY" TargetMode="External"/><Relationship Id="rId10" Type="http://schemas.openxmlformats.org/officeDocument/2006/relationships/hyperlink" Target="https://www.un.org/en/observances/bee-day" TargetMode="External"/><Relationship Id="rId13" Type="http://schemas.openxmlformats.org/officeDocument/2006/relationships/hyperlink" Target="https://github.com/beepnl/BEEP" TargetMode="External"/><Relationship Id="rId12" Type="http://schemas.openxmlformats.org/officeDocument/2006/relationships/hyperlink" Target="https://www.thethingsnetwork.org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myhive.aegean.gr/" TargetMode="External"/><Relationship Id="rId4" Type="http://schemas.openxmlformats.org/officeDocument/2006/relationships/hyperlink" Target="https://iohive.aegean.gr/" TargetMode="External"/><Relationship Id="rId9" Type="http://schemas.openxmlformats.org/officeDocument/2006/relationships/hyperlink" Target="https://www.youtube.com/@iohive1426" TargetMode="External"/><Relationship Id="rId5" Type="http://schemas.openxmlformats.org/officeDocument/2006/relationships/hyperlink" Target="https://www.syros.aegean.gr/el" TargetMode="External"/><Relationship Id="rId6" Type="http://schemas.openxmlformats.org/officeDocument/2006/relationships/hyperlink" Target="https://www.facebook.com/DPSDE" TargetMode="External"/><Relationship Id="rId7" Type="http://schemas.openxmlformats.org/officeDocument/2006/relationships/hyperlink" Target="https://www.facebook.com/isd.aegean" TargetMode="External"/><Relationship Id="rId8" Type="http://schemas.openxmlformats.org/officeDocument/2006/relationships/hyperlink" Target="https://www.facebook.com/IOHive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Relationship Id="rId4" Type="http://schemas.openxmlformats.org/officeDocument/2006/relationships/image" Target="../media/image28.jpg"/><Relationship Id="rId5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55"/>
              <a:t>IOHIVE: Designing Interactive Systems for Sustainable Beekeeping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IOHIVE Team</a:t>
            </a:r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610875" y="4204650"/>
            <a:ext cx="7801500" cy="10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FOSSCOMM - </a:t>
            </a:r>
            <a:r>
              <a:rPr lang="en" sz="2100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Lamia</a:t>
            </a:r>
            <a:r>
              <a:rPr lang="en" sz="2100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,</a:t>
            </a:r>
            <a:endParaRPr sz="21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November 20, </a:t>
            </a:r>
            <a:r>
              <a:rPr lang="en" sz="2100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2022</a:t>
            </a:r>
            <a:endParaRPr sz="21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2450" y="275925"/>
            <a:ext cx="4519099" cy="66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IOHIVE: Partners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2"/>
          <p:cNvSpPr txBox="1"/>
          <p:nvPr/>
        </p:nvSpPr>
        <p:spPr>
          <a:xfrm>
            <a:off x="1826800" y="1201775"/>
            <a:ext cx="5553900" cy="1169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402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ΠΑΝΕΠΙΣΤΗΜΙΟ ΑΙΓΑΙΟΥ</a:t>
            </a:r>
            <a:endParaRPr b="1"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Μηχανικών Σχεδίασης Προϊόντων και Συστημάτων</a:t>
            </a:r>
            <a:endParaRPr b="1"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Εργαστήριο Σχεδίασης Διαδραστικών Συστημάτων  </a:t>
            </a:r>
            <a:endParaRPr b="1" sz="1600">
              <a:solidFill>
                <a:srgbClr val="FFFFFF"/>
              </a:solidFill>
              <a:highlight>
                <a:schemeClr val="dk1"/>
              </a:highlight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www.syros.aegean.gr</a:t>
            </a:r>
            <a:endParaRPr b="1"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075" y="1130876"/>
            <a:ext cx="1293650" cy="13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1777167" y="2525425"/>
            <a:ext cx="5309400" cy="11697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402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ΕΛΓΟ ΔΗΜΗΤΡΑ</a:t>
            </a:r>
            <a:endParaRPr b="1"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Ινστιτούτο Μεσογειακών και Δασικών Οικοσυστημάτων</a:t>
            </a:r>
            <a:endParaRPr b="1"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Εργαστήριο Μελισσοκομίας</a:t>
            </a:r>
            <a:endParaRPr b="1"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www.fria.gr</a:t>
            </a:r>
            <a:endParaRPr b="1"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495" y="2623899"/>
            <a:ext cx="1341679" cy="101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0675" y="4034175"/>
            <a:ext cx="1395824" cy="7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1813550" y="3899750"/>
            <a:ext cx="2476500" cy="9234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402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KUDZU Ι.Κ.Ε.</a:t>
            </a:r>
            <a:endParaRPr b="1"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IOT Software &amp; Hardware</a:t>
            </a:r>
            <a:endParaRPr b="1"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www.kudzu.gr</a:t>
            </a:r>
            <a:endParaRPr b="1" sz="1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Sensors and weather stations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053" y="1254174"/>
            <a:ext cx="2186076" cy="135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043" y="2815862"/>
            <a:ext cx="2186076" cy="122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050" y="4026150"/>
            <a:ext cx="810324" cy="107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7657" y="1229325"/>
            <a:ext cx="1429381" cy="254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81675" y="1254175"/>
            <a:ext cx="2820152" cy="135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3650" y="4061025"/>
            <a:ext cx="1846062" cy="103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73964" y="4064909"/>
            <a:ext cx="1525879" cy="1030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 rotWithShape="1">
          <a:blip r:embed="rId10">
            <a:alphaModFix/>
          </a:blip>
          <a:srcRect b="17733" l="53109" r="3153" t="40074"/>
          <a:stretch/>
        </p:blipFill>
        <p:spPr>
          <a:xfrm>
            <a:off x="2481675" y="2739651"/>
            <a:ext cx="1696287" cy="122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08375" y="1229313"/>
            <a:ext cx="1846050" cy="1407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84500" y="2739650"/>
            <a:ext cx="2186074" cy="122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66513" y="2739650"/>
            <a:ext cx="1030826" cy="103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64125" y="4072175"/>
            <a:ext cx="1387219" cy="102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 rotWithShape="1">
          <a:blip r:embed="rId15">
            <a:alphaModFix/>
          </a:blip>
          <a:srcRect b="0" l="11567" r="0" t="0"/>
          <a:stretch/>
        </p:blipFill>
        <p:spPr>
          <a:xfrm>
            <a:off x="7467125" y="3915475"/>
            <a:ext cx="1625677" cy="12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015625" y="4072175"/>
            <a:ext cx="1387225" cy="1040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>
            <p:ph type="title"/>
          </p:nvPr>
        </p:nvSpPr>
        <p:spPr>
          <a:xfrm>
            <a:off x="311700" y="826025"/>
            <a:ext cx="3918300" cy="9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Beekeeping scale as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Swiss army knife </a:t>
            </a:r>
            <a:endParaRPr/>
          </a:p>
        </p:txBody>
      </p:sp>
      <p:pic>
        <p:nvPicPr>
          <p:cNvPr id="170" name="Google Shape;170;p24"/>
          <p:cNvPicPr preferRelativeResize="0"/>
          <p:nvPr/>
        </p:nvPicPr>
        <p:blipFill rotWithShape="1">
          <a:blip r:embed="rId3">
            <a:alphaModFix/>
          </a:blip>
          <a:srcRect b="12126" l="0" r="0" t="0"/>
          <a:stretch/>
        </p:blipFill>
        <p:spPr>
          <a:xfrm>
            <a:off x="4439575" y="2724400"/>
            <a:ext cx="4638223" cy="23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600" y="57150"/>
            <a:ext cx="4662226" cy="262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98651"/>
            <a:ext cx="4346399" cy="24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05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/>
          <p:nvPr/>
        </p:nvSpPr>
        <p:spPr>
          <a:xfrm>
            <a:off x="4505375" y="715025"/>
            <a:ext cx="37827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Network Installation</a:t>
            </a:r>
            <a:endParaRPr sz="27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Gateways at Syros and Paros island</a:t>
            </a:r>
            <a:endParaRPr sz="27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76200"/>
            <a:ext cx="4343926" cy="244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76200"/>
            <a:ext cx="4469202" cy="244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13" y="2633350"/>
            <a:ext cx="4469186" cy="244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/>
          <p:nvPr/>
        </p:nvSpPr>
        <p:spPr>
          <a:xfrm>
            <a:off x="304400" y="2732350"/>
            <a:ext cx="3366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DIY LoRaWAN Gateways</a:t>
            </a:r>
            <a:endParaRPr sz="2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(e.g. RaspberryPi, LoRa Concentrator)</a:t>
            </a:r>
            <a:endParaRPr sz="2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304400" y="3875350"/>
            <a:ext cx="3366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Gateway placement simulation</a:t>
            </a:r>
            <a:endParaRPr sz="2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7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Hive management</a:t>
            </a:r>
            <a:endParaRPr/>
          </a:p>
        </p:txBody>
      </p:sp>
      <p:pic>
        <p:nvPicPr>
          <p:cNvPr id="200" name="Google Shape;20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93925"/>
            <a:ext cx="9144003" cy="406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2450" y="133350"/>
            <a:ext cx="2038675" cy="78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 data visualization (BEEP app)</a:t>
            </a:r>
            <a:endParaRPr/>
          </a:p>
        </p:txBody>
      </p:sp>
      <p:pic>
        <p:nvPicPr>
          <p:cNvPr id="207" name="Google Shape;2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41225"/>
            <a:ext cx="9144003" cy="410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Alerting mechanism</a:t>
            </a:r>
            <a:endParaRPr/>
          </a:p>
        </p:txBody>
      </p:sp>
      <p:pic>
        <p:nvPicPr>
          <p:cNvPr id="213" name="Google Shape;21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5" y="1170125"/>
            <a:ext cx="9091574" cy="390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d</a:t>
            </a:r>
            <a:r>
              <a:rPr lang="en"/>
              <a:t>ata visualization (</a:t>
            </a:r>
            <a:r>
              <a:rPr lang="en"/>
              <a:t>Grafana dashboards)</a:t>
            </a:r>
            <a:endParaRPr/>
          </a:p>
        </p:txBody>
      </p:sp>
      <p:pic>
        <p:nvPicPr>
          <p:cNvPr id="219" name="Google Shape;21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25" y="1017725"/>
            <a:ext cx="9043425" cy="406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us</a:t>
            </a:r>
            <a:endParaRPr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311700" y="1152475"/>
            <a:ext cx="8478000" cy="3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Department of Product &amp; Systems Design Engineering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Interactive Systems Design Lab / IOHIVE team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u="sng"/>
              <a:t>What we do</a:t>
            </a:r>
            <a:endParaRPr b="1" u="sng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Design and Develop Interactive Digital Systems and Services for the Support and Horizontal Monitoring of Agri-Food Practices with focus on Sustainable Beekeeping</a:t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550" y="1968050"/>
            <a:ext cx="1284874" cy="128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5972" y="2179199"/>
            <a:ext cx="2448055" cy="78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Inspections</a:t>
            </a:r>
            <a:endParaRPr/>
          </a:p>
        </p:txBody>
      </p:sp>
      <p:sp>
        <p:nvSpPr>
          <p:cNvPr id="225" name="Google Shape;225;p32"/>
          <p:cNvSpPr/>
          <p:nvPr/>
        </p:nvSpPr>
        <p:spPr>
          <a:xfrm>
            <a:off x="95775" y="1184350"/>
            <a:ext cx="4421700" cy="3561600"/>
          </a:xfrm>
          <a:prstGeom prst="roundRect">
            <a:avLst>
              <a:gd fmla="val 16667" name="adj"/>
            </a:avLst>
          </a:prstGeom>
          <a:solidFill>
            <a:srgbClr val="E9EDEE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050" y="1780050"/>
            <a:ext cx="1498740" cy="221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2"/>
          <p:cNvSpPr txBox="1"/>
          <p:nvPr/>
        </p:nvSpPr>
        <p:spPr>
          <a:xfrm>
            <a:off x="372475" y="4033675"/>
            <a:ext cx="1590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Calibri"/>
                <a:ea typeface="Calibri"/>
                <a:cs typeface="Calibri"/>
                <a:sym typeface="Calibri"/>
              </a:rPr>
              <a:t>Observation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0250" y="1893875"/>
            <a:ext cx="1738298" cy="21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2"/>
          <p:cNvSpPr txBox="1"/>
          <p:nvPr/>
        </p:nvSpPr>
        <p:spPr>
          <a:xfrm>
            <a:off x="2659895" y="4033675"/>
            <a:ext cx="1352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Calibri"/>
                <a:ea typeface="Calibri"/>
                <a:cs typeface="Calibri"/>
                <a:sym typeface="Calibri"/>
              </a:rPr>
              <a:t>Intervention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1075" y="1108150"/>
            <a:ext cx="2008340" cy="1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8625" y="3036425"/>
            <a:ext cx="3475226" cy="19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7474" y="1108150"/>
            <a:ext cx="2334275" cy="18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Journaling</a:t>
            </a:r>
            <a:endParaRPr/>
          </a:p>
        </p:txBody>
      </p:sp>
      <p:pic>
        <p:nvPicPr>
          <p:cNvPr id="238" name="Google Shape;23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87375" y="2587724"/>
            <a:ext cx="2079276" cy="277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1900" y="1037975"/>
            <a:ext cx="4747499" cy="395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875" y="1164425"/>
            <a:ext cx="2739301" cy="1691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3"/>
          <p:cNvSpPr txBox="1"/>
          <p:nvPr/>
        </p:nvSpPr>
        <p:spPr>
          <a:xfrm>
            <a:off x="3213725" y="2375700"/>
            <a:ext cx="64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=&gt;</a:t>
            </a:r>
            <a:endParaRPr sz="2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IOHIVE wearable: concept development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025" y="1246325"/>
            <a:ext cx="4690700" cy="35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 txBox="1"/>
          <p:nvPr/>
        </p:nvSpPr>
        <p:spPr>
          <a:xfrm>
            <a:off x="5118125" y="1234800"/>
            <a:ext cx="3823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Minimal 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Inspection Scenario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9" name="Google Shape;249;p34"/>
          <p:cNvSpPr txBox="1"/>
          <p:nvPr/>
        </p:nvSpPr>
        <p:spPr>
          <a:xfrm>
            <a:off x="5118125" y="1920600"/>
            <a:ext cx="38238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AutoNum type="arabicPeriod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Hive identification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AutoNum type="arabicPeriod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Number of frames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AutoNum type="arabicPeriod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Frames with food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AutoNum type="arabicPeriod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Frames with brood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AutoNum type="arabicPeriod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Queen presence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AutoNum type="arabicPeriod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Bee population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AutoNum type="arabicPeriod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Overall impression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rage"/>
              <a:buAutoNum type="arabicPeriod"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Needs attention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IOHIVE wearable: concept development</a:t>
            </a:r>
            <a:endParaRPr/>
          </a:p>
        </p:txBody>
      </p:sp>
      <p:pic>
        <p:nvPicPr>
          <p:cNvPr id="255" name="Google Shape;25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172826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7626" y="1170125"/>
            <a:ext cx="4427256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IOHIVE wearable: component list</a:t>
            </a:r>
            <a:endParaRPr/>
          </a:p>
        </p:txBody>
      </p:sp>
      <p:pic>
        <p:nvPicPr>
          <p:cNvPr id="262" name="Google Shape;26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0550" y="1270075"/>
            <a:ext cx="2486599" cy="17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050" y="3255188"/>
            <a:ext cx="2030469" cy="158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1900" y="1655900"/>
            <a:ext cx="1006191" cy="149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8125" y="3474620"/>
            <a:ext cx="2573925" cy="114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3700" y="3293077"/>
            <a:ext cx="1309000" cy="137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39986" y="3513988"/>
            <a:ext cx="824824" cy="93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0688" y="1346377"/>
            <a:ext cx="3179504" cy="158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 prototyping</a:t>
            </a:r>
            <a:endParaRPr/>
          </a:p>
        </p:txBody>
      </p:sp>
      <p:pic>
        <p:nvPicPr>
          <p:cNvPr id="274" name="Google Shape;274;p37"/>
          <p:cNvPicPr preferRelativeResize="0"/>
          <p:nvPr/>
        </p:nvPicPr>
        <p:blipFill rotWithShape="1">
          <a:blip r:embed="rId3">
            <a:alphaModFix/>
          </a:blip>
          <a:srcRect b="11466" l="0" r="0" t="3723"/>
          <a:stretch/>
        </p:blipFill>
        <p:spPr>
          <a:xfrm>
            <a:off x="533400" y="1118650"/>
            <a:ext cx="3942390" cy="188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7"/>
          <p:cNvPicPr preferRelativeResize="0"/>
          <p:nvPr/>
        </p:nvPicPr>
        <p:blipFill rotWithShape="1">
          <a:blip r:embed="rId4">
            <a:alphaModFix/>
          </a:blip>
          <a:srcRect b="9286" l="0" r="0" t="5672"/>
          <a:stretch/>
        </p:blipFill>
        <p:spPr>
          <a:xfrm>
            <a:off x="533400" y="3169775"/>
            <a:ext cx="3949204" cy="188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1525" y="1118650"/>
            <a:ext cx="3358362" cy="188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7"/>
          <p:cNvPicPr preferRelativeResize="0"/>
          <p:nvPr/>
        </p:nvPicPr>
        <p:blipFill rotWithShape="1">
          <a:blip r:embed="rId6">
            <a:alphaModFix/>
          </a:blip>
          <a:srcRect b="0" l="0" r="0" t="12914"/>
          <a:stretch/>
        </p:blipFill>
        <p:spPr>
          <a:xfrm>
            <a:off x="4961525" y="3240458"/>
            <a:ext cx="3426002" cy="1759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Repository with 3D printable assets (~40 assets)</a:t>
            </a:r>
            <a:endParaRPr/>
          </a:p>
        </p:txBody>
      </p:sp>
      <p:pic>
        <p:nvPicPr>
          <p:cNvPr id="283" name="Google Shape;28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575" y="1017725"/>
            <a:ext cx="7288402" cy="397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3D printable assets</a:t>
            </a:r>
            <a:endParaRPr/>
          </a:p>
        </p:txBody>
      </p:sp>
      <p:pic>
        <p:nvPicPr>
          <p:cNvPr id="289" name="Google Shape;28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350" y="1114800"/>
            <a:ext cx="4011174" cy="387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174" y="1070050"/>
            <a:ext cx="3787601" cy="392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activities</a:t>
            </a:r>
            <a:endParaRPr/>
          </a:p>
        </p:txBody>
      </p:sp>
      <p:pic>
        <p:nvPicPr>
          <p:cNvPr id="296" name="Google Shape;29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8936" y="1093925"/>
            <a:ext cx="3590114" cy="359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0" y="1093925"/>
            <a:ext cx="1969225" cy="359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250" y="1093925"/>
            <a:ext cx="3228391" cy="359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304" name="Google Shape;304;p41"/>
          <p:cNvSpPr txBox="1"/>
          <p:nvPr>
            <p:ph idx="1" type="body"/>
          </p:nvPr>
        </p:nvSpPr>
        <p:spPr>
          <a:xfrm>
            <a:off x="311700" y="1152475"/>
            <a:ext cx="3833700" cy="38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open datasets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Data API for researchers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Wearable implementation and evaluation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More inspection scenarios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LoRaWAN on Helium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GIS technology (e.g. blossom areas)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BeeXML - Exchange data about bees and beekeeping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an open testbed and community</a:t>
            </a:r>
            <a:endParaRPr/>
          </a:p>
        </p:txBody>
      </p:sp>
      <p:pic>
        <p:nvPicPr>
          <p:cNvPr id="305" name="Google Shape;30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3525" y="2630200"/>
            <a:ext cx="4518999" cy="225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0400" y="152400"/>
            <a:ext cx="4482125" cy="240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445025"/>
            <a:ext cx="212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 20, 2022 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0000" y="467950"/>
            <a:ext cx="606800" cy="6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1152475"/>
            <a:ext cx="5362200" cy="31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Beekeeping is a widespread and global activity, with millions of beekeepers depending on bees for their livelihoods and well-being. Together with wild pollinators, bees play a major role in maintaining biodiversity, ensuring the survival and reproduction of many plants.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To raise awareness of the importance of pollinators, the threats they face and their contribution to sustainable development, the UN designated 20 May as World Bee Day.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We all depend on pollinators and it is, therefore, crucial to monitor their decline and halt the loss of biodiversity.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7650" y="918325"/>
            <a:ext cx="2969375" cy="367024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6404050" y="4574575"/>
            <a:ext cx="242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Source: </a:t>
            </a:r>
            <a:r>
              <a:rPr i="1" lang="en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5"/>
              </a:rPr>
              <a:t>https://bit.ly/3PAJRiz</a:t>
            </a:r>
            <a:r>
              <a:rPr i="1" lang="en">
                <a:latin typeface="Average"/>
                <a:ea typeface="Average"/>
                <a:cs typeface="Average"/>
                <a:sym typeface="Average"/>
              </a:rPr>
              <a:t> </a:t>
            </a:r>
            <a:endParaRPr i="1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2972700" y="431225"/>
            <a:ext cx="2324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World Bee Day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2"/>
          <p:cNvSpPr txBox="1"/>
          <p:nvPr>
            <p:ph idx="1" type="body"/>
          </p:nvPr>
        </p:nvSpPr>
        <p:spPr>
          <a:xfrm>
            <a:off x="311700" y="408125"/>
            <a:ext cx="4260300" cy="46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were only a few </a:t>
            </a:r>
            <a:r>
              <a:rPr lang="en"/>
              <a:t>examples</a:t>
            </a:r>
            <a:r>
              <a:rPr lang="en"/>
              <a:t> on how </a:t>
            </a:r>
            <a:r>
              <a:rPr lang="en"/>
              <a:t>technology</a:t>
            </a:r>
            <a:r>
              <a:rPr lang="en"/>
              <a:t> can help for </a:t>
            </a:r>
            <a:r>
              <a:rPr lang="en"/>
              <a:t>sustainable</a:t>
            </a:r>
            <a:r>
              <a:rPr lang="en"/>
              <a:t> beekeeping. 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Beekeeping has long history and carries a rich cultural heritage.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By a m</a:t>
            </a:r>
            <a:r>
              <a:rPr lang="en"/>
              <a:t>ultidisciplinary approach,</a:t>
            </a:r>
            <a:r>
              <a:rPr lang="en"/>
              <a:t> let’s discover</a:t>
            </a:r>
            <a:r>
              <a:rPr lang="en"/>
              <a:t> the most important “worker” of nature, the bee!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Google Shape;31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225" y="179525"/>
            <a:ext cx="3928724" cy="220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4725" y="2726000"/>
            <a:ext cx="3928723" cy="220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3"/>
          <p:cNvSpPr txBox="1"/>
          <p:nvPr/>
        </p:nvSpPr>
        <p:spPr>
          <a:xfrm>
            <a:off x="5911650" y="514425"/>
            <a:ext cx="21834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55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Thank you!</a:t>
            </a:r>
            <a:endParaRPr sz="4355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20" name="Google Shape;32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8250" y="1724550"/>
            <a:ext cx="888300" cy="8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2150" y="1909492"/>
            <a:ext cx="1616501" cy="51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3"/>
          <p:cNvSpPr txBox="1"/>
          <p:nvPr/>
        </p:nvSpPr>
        <p:spPr>
          <a:xfrm>
            <a:off x="5705600" y="1130175"/>
            <a:ext cx="30612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55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v.nomikos@aegean.gr</a:t>
            </a:r>
            <a:endParaRPr sz="2955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Links</a:t>
            </a:r>
            <a:endParaRPr/>
          </a:p>
        </p:txBody>
      </p:sp>
      <p:sp>
        <p:nvSpPr>
          <p:cNvPr id="328" name="Google Shape;328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https://myhive.aegean.gr/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https://iohive.aegean.gr/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https://www.syros.aegean.gr/el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https://www.facebook.com/DPSDE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https://www.facebook.com/isd.aegean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https://www.facebook.com/IOHive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9"/>
              </a:rPr>
              <a:t>https://www.youtube.com/@iohive1426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10"/>
              </a:rPr>
              <a:t>https://www.un.org/en/observances/bee-day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11"/>
              </a:rPr>
              <a:t>https://www.youtube.com/watch?v=el-Z5tgyQXY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12"/>
              </a:rPr>
              <a:t>https://www.thethingsnetwork.org/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13"/>
              </a:rPr>
              <a:t>https://github.com/beepnl/BEEP</a:t>
            </a:r>
            <a:r>
              <a:rPr lang="en"/>
              <a:t>  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Beekeeping and Cultural Heritage</a:t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11700" y="1152475"/>
            <a:ext cx="5307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Beekeeping is not just a profession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 activity with long history and traditional expressions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prevalence of skills, knowledge and good practice passed down from generation to generation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place had its own unique identity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List of the Intangible Cultural Heritage of Humanity</a:t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9750" y="2870408"/>
            <a:ext cx="3380000" cy="1901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9751" y="794025"/>
            <a:ext cx="3379993" cy="18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Beekeeping and Climate Change</a:t>
            </a:r>
            <a:endParaRPr/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11700" y="1152475"/>
            <a:ext cx="470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Bees are under threat. The bee population is constantly decreasing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Human activities such as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changes in land use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intensive agricultural practices and the use of pesticides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pollution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Pests / diseases (Colony Collapse Disorder, Varroa)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It's not just about the honey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Ensuring the world's food security</a:t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9275" y="3086019"/>
            <a:ext cx="3931476" cy="1957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9275" y="845979"/>
            <a:ext cx="3931474" cy="207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Beekeeping in the Cyclades: The challenge</a:t>
            </a:r>
            <a:endParaRPr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311700" y="1152475"/>
            <a:ext cx="384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Special </a:t>
            </a:r>
            <a:r>
              <a:rPr lang="en"/>
              <a:t>environmental</a:t>
            </a:r>
            <a:r>
              <a:rPr lang="en"/>
              <a:t> conditions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Large variety of aromatic plants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High quality products (e.g. thyme honey)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Small production but high value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nomadic beekeeping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</a:t>
            </a:r>
            <a:r>
              <a:rPr lang="en"/>
              <a:t>imes of drought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Tourism is a threat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8175" y="1111250"/>
            <a:ext cx="4965325" cy="372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MyHive: Interactive platform for the adoption of bee hives</a:t>
            </a:r>
            <a:endParaRPr/>
          </a:p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311700" y="1152475"/>
            <a:ext cx="648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new approach to beekeeping and tourism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Raising awareness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 value to local producers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Roles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Beekeeper (monitor data / manage adoptions / schedule tours)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Adopter (learn / inspect / grab your honey)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Content creator (articles, interviews, blog)</a:t>
            </a:r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7000" y="34300"/>
            <a:ext cx="888300" cy="8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675" y="3490500"/>
            <a:ext cx="4256926" cy="15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3452075"/>
            <a:ext cx="3691249" cy="158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IOHIVE: Internet of Interactive Hives</a:t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11700" y="1152475"/>
            <a:ext cx="7184400" cy="19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Hive monitoring with autonomous sensors based on IoT solutions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Application of LoRaWAN technology in Precision Beekeeping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visualization and analytics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Interactive Systems for Journaling of Beekeeping Activities based on Tangible and Wearable Interface</a:t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75" y="3279675"/>
            <a:ext cx="2732626" cy="154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1400" y="3290100"/>
            <a:ext cx="2753070" cy="154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2250" y="3264225"/>
            <a:ext cx="1874402" cy="158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idea</a:t>
            </a:r>
            <a:endParaRPr/>
          </a:p>
        </p:txBody>
      </p:sp>
      <p:sp>
        <p:nvSpPr>
          <p:cNvPr id="127" name="Google Shape;127;p21"/>
          <p:cNvSpPr/>
          <p:nvPr/>
        </p:nvSpPr>
        <p:spPr>
          <a:xfrm>
            <a:off x="5710400" y="1657725"/>
            <a:ext cx="2334900" cy="2259000"/>
          </a:xfrm>
          <a:prstGeom prst="roundRect">
            <a:avLst>
              <a:gd fmla="val 16667" name="adj"/>
            </a:avLst>
          </a:prstGeom>
          <a:solidFill>
            <a:srgbClr val="B4A7D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 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Core Services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28" name="Google Shape;128;p21"/>
          <p:cNvSpPr/>
          <p:nvPr/>
        </p:nvSpPr>
        <p:spPr>
          <a:xfrm>
            <a:off x="1075000" y="1810350"/>
            <a:ext cx="1201200" cy="7782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Sensors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9" name="Google Shape;129;p21"/>
          <p:cNvSpPr/>
          <p:nvPr/>
        </p:nvSpPr>
        <p:spPr>
          <a:xfrm>
            <a:off x="1075000" y="2969325"/>
            <a:ext cx="1201200" cy="7782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Weather Stations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125" y="1810352"/>
            <a:ext cx="2870401" cy="14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 txBox="1"/>
          <p:nvPr/>
        </p:nvSpPr>
        <p:spPr>
          <a:xfrm>
            <a:off x="2614175" y="3307175"/>
            <a:ext cx="2631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THE THINGS NETWORK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2682525" y="1297488"/>
            <a:ext cx="263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LoRaWAN Network</a:t>
            </a:r>
            <a:endParaRPr sz="18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4988" y="2158975"/>
            <a:ext cx="1785725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